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86" r:id="rId3"/>
    <p:sldId id="257" r:id="rId4"/>
    <p:sldId id="258" r:id="rId5"/>
    <p:sldId id="259" r:id="rId6"/>
    <p:sldId id="260" r:id="rId7"/>
    <p:sldId id="261" r:id="rId8"/>
    <p:sldId id="263" r:id="rId9"/>
    <p:sldId id="262" r:id="rId10"/>
    <p:sldId id="264" r:id="rId11"/>
    <p:sldId id="287" r:id="rId12"/>
    <p:sldId id="266" r:id="rId13"/>
    <p:sldId id="265" r:id="rId14"/>
    <p:sldId id="268" r:id="rId15"/>
    <p:sldId id="270" r:id="rId16"/>
    <p:sldId id="288" r:id="rId17"/>
    <p:sldId id="271" r:id="rId18"/>
    <p:sldId id="272" r:id="rId19"/>
    <p:sldId id="274" r:id="rId20"/>
    <p:sldId id="275" r:id="rId21"/>
    <p:sldId id="276" r:id="rId22"/>
    <p:sldId id="277" r:id="rId23"/>
    <p:sldId id="278" r:id="rId24"/>
    <p:sldId id="279" r:id="rId25"/>
    <p:sldId id="280" r:id="rId26"/>
    <p:sldId id="281" r:id="rId27"/>
    <p:sldId id="282" r:id="rId28"/>
    <p:sldId id="284" r:id="rId29"/>
    <p:sldId id="289" r:id="rId30"/>
    <p:sldId id="290" r:id="rId31"/>
    <p:sldId id="291" r:id="rId32"/>
    <p:sldId id="292" r:id="rId33"/>
    <p:sldId id="293" r:id="rId34"/>
    <p:sldId id="294" r:id="rId35"/>
    <p:sldId id="295" r:id="rId36"/>
    <p:sldId id="296" r:id="rId37"/>
    <p:sldId id="297" r:id="rId38"/>
    <p:sldId id="298" r:id="rId39"/>
    <p:sldId id="301" r:id="rId40"/>
    <p:sldId id="300" r:id="rId41"/>
    <p:sldId id="299" r:id="rId42"/>
    <p:sldId id="285"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FFCCFF"/>
    <a:srgbClr val="FF66FF"/>
    <a:srgbClr val="FF3399"/>
    <a:srgbClr val="CC0000"/>
    <a:srgbClr val="660066"/>
    <a:srgbClr val="66FFFF"/>
  </p:clrMru>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84"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4346A-83B3-4ADB-A70A-690E69BFD1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26143A1-AEF1-4DBC-9D6D-4134CE43D325}">
      <dgm:prSet phldrT="[Metin]"/>
      <dgm:spPr/>
      <dgm:t>
        <a:bodyPr/>
        <a:lstStyle/>
        <a:p>
          <a:r>
            <a:rPr lang="tr-TR" b="1" i="1" dirty="0" smtClean="0">
              <a:solidFill>
                <a:srgbClr val="FF0000"/>
              </a:solidFill>
              <a:effectLst>
                <a:outerShdw blurRad="38100" dist="38100" dir="2700000" algn="tl">
                  <a:srgbClr val="000000">
                    <a:alpha val="43137"/>
                  </a:srgbClr>
                </a:outerShdw>
              </a:effectLst>
            </a:rPr>
            <a:t>Su sıcaklığı, </a:t>
          </a:r>
          <a:r>
            <a:rPr lang="tr-TR" b="1" dirty="0" smtClean="0">
              <a:effectLst>
                <a:outerShdw blurRad="38100" dist="38100" dir="2700000" algn="tl">
                  <a:srgbClr val="000000">
                    <a:alpha val="43137"/>
                  </a:srgbClr>
                </a:outerShdw>
              </a:effectLst>
            </a:rPr>
            <a:t>oksijenin sudaki çözünürlüğü başta olmak üzere diğer tüm </a:t>
          </a:r>
          <a:r>
            <a:rPr lang="tr-TR" b="1" u="sng" dirty="0" smtClean="0">
              <a:effectLst>
                <a:outerShdw blurRad="38100" dist="38100" dir="2700000" algn="tl">
                  <a:srgbClr val="000000">
                    <a:alpha val="43137"/>
                  </a:srgbClr>
                </a:outerShdw>
              </a:effectLst>
            </a:rPr>
            <a:t>su kalite </a:t>
          </a:r>
          <a:r>
            <a:rPr lang="tr-TR" b="1" dirty="0" smtClean="0">
              <a:effectLst>
                <a:outerShdw blurRad="38100" dist="38100" dir="2700000" algn="tl">
                  <a:srgbClr val="000000">
                    <a:alpha val="43137"/>
                  </a:srgbClr>
                </a:outerShdw>
              </a:effectLst>
            </a:rPr>
            <a:t>özelliklerinin birbiriyle etkileşimini belirler. </a:t>
          </a:r>
          <a:endParaRPr lang="tr-TR" dirty="0"/>
        </a:p>
      </dgm:t>
    </dgm:pt>
    <dgm:pt modelId="{F43CF520-09ED-481D-B368-E6AABF49BD4E}" type="parTrans" cxnId="{FABDE3D0-D025-415B-AB7A-E29A621FA06C}">
      <dgm:prSet/>
      <dgm:spPr/>
      <dgm:t>
        <a:bodyPr/>
        <a:lstStyle/>
        <a:p>
          <a:endParaRPr lang="tr-TR"/>
        </a:p>
      </dgm:t>
    </dgm:pt>
    <dgm:pt modelId="{E34EE29F-FE9A-43D3-BE66-3AE13C127A51}" type="sibTrans" cxnId="{FABDE3D0-D025-415B-AB7A-E29A621FA06C}">
      <dgm:prSet/>
      <dgm:spPr/>
      <dgm:t>
        <a:bodyPr/>
        <a:lstStyle/>
        <a:p>
          <a:endParaRPr lang="tr-TR"/>
        </a:p>
      </dgm:t>
    </dgm:pt>
    <dgm:pt modelId="{50E6F03D-75BB-4F17-8349-E7B2D253DE65}">
      <dgm:prSet phldrT="[Metin]" phldr="1"/>
      <dgm:spPr/>
      <dgm:t>
        <a:bodyPr/>
        <a:lstStyle/>
        <a:p>
          <a:endParaRPr lang="tr-TR" dirty="0"/>
        </a:p>
      </dgm:t>
    </dgm:pt>
    <dgm:pt modelId="{019BBE7A-D10A-4805-82CD-D0B9CECCEEA5}" type="parTrans" cxnId="{8F9806FE-BC4B-44C1-BD16-7080A2310FD0}">
      <dgm:prSet/>
      <dgm:spPr/>
      <dgm:t>
        <a:bodyPr/>
        <a:lstStyle/>
        <a:p>
          <a:endParaRPr lang="tr-TR"/>
        </a:p>
      </dgm:t>
    </dgm:pt>
    <dgm:pt modelId="{ECC1C089-F694-4ABC-9BEA-B47934AFFABE}" type="sibTrans" cxnId="{8F9806FE-BC4B-44C1-BD16-7080A2310FD0}">
      <dgm:prSet/>
      <dgm:spPr/>
      <dgm:t>
        <a:bodyPr/>
        <a:lstStyle/>
        <a:p>
          <a:endParaRPr lang="tr-TR"/>
        </a:p>
      </dgm:t>
    </dgm:pt>
    <dgm:pt modelId="{C5388B47-CE8D-4B0F-B162-578585F414A4}">
      <dgm:prSet/>
      <dgm:spPr/>
      <dgm:t>
        <a:bodyPr/>
        <a:lstStyle/>
        <a:p>
          <a:r>
            <a:rPr lang="tr-TR" b="1" dirty="0" smtClean="0">
              <a:effectLst>
                <a:outerShdw blurRad="38100" dist="38100" dir="2700000" algn="tl">
                  <a:srgbClr val="000000">
                    <a:alpha val="43137"/>
                  </a:srgbClr>
                </a:outerShdw>
              </a:effectLst>
            </a:rPr>
            <a:t>Daha yüksek sıcaklıklar daha az çözünmüş oksijen içerirken su sıcaklığı arttıkça, amonyak ve ağır metallerin zehirliliği artmaktadır.</a:t>
          </a:r>
          <a:endParaRPr lang="tr-TR" dirty="0"/>
        </a:p>
      </dgm:t>
    </dgm:pt>
    <dgm:pt modelId="{9BE281C1-CC3F-43B8-B85D-09F6B750245F}" type="parTrans" cxnId="{DAFA3965-BA5F-47EF-8E6A-6E817F6C53AD}">
      <dgm:prSet/>
      <dgm:spPr/>
      <dgm:t>
        <a:bodyPr/>
        <a:lstStyle/>
        <a:p>
          <a:endParaRPr lang="tr-TR"/>
        </a:p>
      </dgm:t>
    </dgm:pt>
    <dgm:pt modelId="{4A087F3B-66AE-4425-80F0-7DC893988EB3}" type="sibTrans" cxnId="{DAFA3965-BA5F-47EF-8E6A-6E817F6C53AD}">
      <dgm:prSet/>
      <dgm:spPr/>
      <dgm:t>
        <a:bodyPr/>
        <a:lstStyle/>
        <a:p>
          <a:endParaRPr lang="tr-TR"/>
        </a:p>
      </dgm:t>
    </dgm:pt>
    <dgm:pt modelId="{BD2AF041-F3DC-4FE7-B62C-4B391B24A3FB}" type="pres">
      <dgm:prSet presAssocID="{7CB4346A-83B3-4ADB-A70A-690E69BFD10C}" presName="linear" presStyleCnt="0">
        <dgm:presLayoutVars>
          <dgm:animLvl val="lvl"/>
          <dgm:resizeHandles val="exact"/>
        </dgm:presLayoutVars>
      </dgm:prSet>
      <dgm:spPr/>
      <dgm:t>
        <a:bodyPr/>
        <a:lstStyle/>
        <a:p>
          <a:endParaRPr lang="tr-TR"/>
        </a:p>
      </dgm:t>
    </dgm:pt>
    <dgm:pt modelId="{5BFD6FA9-B2E2-44F8-B865-654DB25977E1}" type="pres">
      <dgm:prSet presAssocID="{E26143A1-AEF1-4DBC-9D6D-4134CE43D325}" presName="parentText" presStyleLbl="node1" presStyleIdx="0" presStyleCnt="2" custLinFactY="-14957" custLinFactNeighborX="1754" custLinFactNeighborY="-100000">
        <dgm:presLayoutVars>
          <dgm:chMax val="0"/>
          <dgm:bulletEnabled val="1"/>
        </dgm:presLayoutVars>
      </dgm:prSet>
      <dgm:spPr/>
      <dgm:t>
        <a:bodyPr/>
        <a:lstStyle/>
        <a:p>
          <a:endParaRPr lang="tr-TR"/>
        </a:p>
      </dgm:t>
    </dgm:pt>
    <dgm:pt modelId="{DB529272-79B4-4990-A783-E2C5D758E9AE}" type="pres">
      <dgm:prSet presAssocID="{E26143A1-AEF1-4DBC-9D6D-4134CE43D325}" presName="childText" presStyleLbl="revTx" presStyleIdx="0" presStyleCnt="1">
        <dgm:presLayoutVars>
          <dgm:bulletEnabled val="1"/>
        </dgm:presLayoutVars>
      </dgm:prSet>
      <dgm:spPr/>
      <dgm:t>
        <a:bodyPr/>
        <a:lstStyle/>
        <a:p>
          <a:endParaRPr lang="tr-TR"/>
        </a:p>
      </dgm:t>
    </dgm:pt>
    <dgm:pt modelId="{2D5B2FE7-9BA0-4E88-981F-19E7D817828B}" type="pres">
      <dgm:prSet presAssocID="{C5388B47-CE8D-4B0F-B162-578585F414A4}" presName="parentText" presStyleLbl="node1" presStyleIdx="1" presStyleCnt="2">
        <dgm:presLayoutVars>
          <dgm:chMax val="0"/>
          <dgm:bulletEnabled val="1"/>
        </dgm:presLayoutVars>
      </dgm:prSet>
      <dgm:spPr/>
      <dgm:t>
        <a:bodyPr/>
        <a:lstStyle/>
        <a:p>
          <a:endParaRPr lang="tr-TR"/>
        </a:p>
      </dgm:t>
    </dgm:pt>
  </dgm:ptLst>
  <dgm:cxnLst>
    <dgm:cxn modelId="{FABDE3D0-D025-415B-AB7A-E29A621FA06C}" srcId="{7CB4346A-83B3-4ADB-A70A-690E69BFD10C}" destId="{E26143A1-AEF1-4DBC-9D6D-4134CE43D325}" srcOrd="0" destOrd="0" parTransId="{F43CF520-09ED-481D-B368-E6AABF49BD4E}" sibTransId="{E34EE29F-FE9A-43D3-BE66-3AE13C127A51}"/>
    <dgm:cxn modelId="{513ADDDB-15E7-45D6-A66E-30759C50F34A}" type="presOf" srcId="{E26143A1-AEF1-4DBC-9D6D-4134CE43D325}" destId="{5BFD6FA9-B2E2-44F8-B865-654DB25977E1}" srcOrd="0" destOrd="0" presId="urn:microsoft.com/office/officeart/2005/8/layout/vList2"/>
    <dgm:cxn modelId="{8F9806FE-BC4B-44C1-BD16-7080A2310FD0}" srcId="{E26143A1-AEF1-4DBC-9D6D-4134CE43D325}" destId="{50E6F03D-75BB-4F17-8349-E7B2D253DE65}" srcOrd="0" destOrd="0" parTransId="{019BBE7A-D10A-4805-82CD-D0B9CECCEEA5}" sibTransId="{ECC1C089-F694-4ABC-9BEA-B47934AFFABE}"/>
    <dgm:cxn modelId="{DAFA3965-BA5F-47EF-8E6A-6E817F6C53AD}" srcId="{7CB4346A-83B3-4ADB-A70A-690E69BFD10C}" destId="{C5388B47-CE8D-4B0F-B162-578585F414A4}" srcOrd="1" destOrd="0" parTransId="{9BE281C1-CC3F-43B8-B85D-09F6B750245F}" sibTransId="{4A087F3B-66AE-4425-80F0-7DC893988EB3}"/>
    <dgm:cxn modelId="{3B03177C-55F4-44C8-8B21-7E33F6CD0C08}" type="presOf" srcId="{50E6F03D-75BB-4F17-8349-E7B2D253DE65}" destId="{DB529272-79B4-4990-A783-E2C5D758E9AE}" srcOrd="0" destOrd="0" presId="urn:microsoft.com/office/officeart/2005/8/layout/vList2"/>
    <dgm:cxn modelId="{396A87B4-A595-44A5-8C40-36B885BACEBC}" type="presOf" srcId="{7CB4346A-83B3-4ADB-A70A-690E69BFD10C}" destId="{BD2AF041-F3DC-4FE7-B62C-4B391B24A3FB}" srcOrd="0" destOrd="0" presId="urn:microsoft.com/office/officeart/2005/8/layout/vList2"/>
    <dgm:cxn modelId="{C291021C-6354-4D34-9902-2830F5B151AF}" type="presOf" srcId="{C5388B47-CE8D-4B0F-B162-578585F414A4}" destId="{2D5B2FE7-9BA0-4E88-981F-19E7D817828B}" srcOrd="0" destOrd="0" presId="urn:microsoft.com/office/officeart/2005/8/layout/vList2"/>
    <dgm:cxn modelId="{0BDA6068-9C37-4BFF-B987-6D63FFE54002}" type="presParOf" srcId="{BD2AF041-F3DC-4FE7-B62C-4B391B24A3FB}" destId="{5BFD6FA9-B2E2-44F8-B865-654DB25977E1}" srcOrd="0" destOrd="0" presId="urn:microsoft.com/office/officeart/2005/8/layout/vList2"/>
    <dgm:cxn modelId="{F8ED6318-7553-4190-B469-275A3E3BEEDB}" type="presParOf" srcId="{BD2AF041-F3DC-4FE7-B62C-4B391B24A3FB}" destId="{DB529272-79B4-4990-A783-E2C5D758E9AE}" srcOrd="1" destOrd="0" presId="urn:microsoft.com/office/officeart/2005/8/layout/vList2"/>
    <dgm:cxn modelId="{04759C95-117E-4C51-B321-81FF6F28B0FE}" type="presParOf" srcId="{BD2AF041-F3DC-4FE7-B62C-4B391B24A3FB}" destId="{2D5B2FE7-9BA0-4E88-981F-19E7D817828B}" srcOrd="2" destOrd="0" presId="urn:microsoft.com/office/officeart/2005/8/layout/vList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09F49-C01A-4956-8D34-11C76C01D18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tr-TR"/>
        </a:p>
      </dgm:t>
    </dgm:pt>
    <dgm:pt modelId="{3FE876C0-3CA8-4DDD-BE0C-7A046B0303CA}">
      <dgm:prSet>
        <dgm:style>
          <a:lnRef idx="2">
            <a:schemeClr val="dk1"/>
          </a:lnRef>
          <a:fillRef idx="1">
            <a:schemeClr val="lt1"/>
          </a:fillRef>
          <a:effectRef idx="0">
            <a:schemeClr val="dk1"/>
          </a:effectRef>
          <a:fontRef idx="minor">
            <a:schemeClr val="dk1"/>
          </a:fontRef>
        </dgm:style>
      </dgm:prSet>
      <dgm:spPr/>
      <dgm:t>
        <a:bodyPr/>
        <a:lstStyle/>
        <a:p>
          <a:pPr rtl="0"/>
          <a:r>
            <a:rPr lang="tr-TR" dirty="0" smtClean="0">
              <a:effectLst>
                <a:outerShdw blurRad="38100" dist="38100" dir="2700000" algn="tl">
                  <a:srgbClr val="000000">
                    <a:alpha val="43137"/>
                  </a:srgbClr>
                </a:outerShdw>
              </a:effectLst>
            </a:rPr>
            <a:t>Su sıcaklığı balık havuzlarındaki termal tabakalaşmadan sorumludur ve suyun belirgin katmanlara ayrılmasını sağlar.</a:t>
          </a:r>
          <a:endParaRPr lang="tr-TR" dirty="0">
            <a:effectLst>
              <a:outerShdw blurRad="38100" dist="38100" dir="2700000" algn="tl">
                <a:srgbClr val="000000">
                  <a:alpha val="43137"/>
                </a:srgbClr>
              </a:outerShdw>
            </a:effectLst>
          </a:endParaRPr>
        </a:p>
      </dgm:t>
    </dgm:pt>
    <dgm:pt modelId="{A0364307-CB98-402C-B4E6-BC20CBC35B80}" type="parTrans" cxnId="{194B15E4-2566-41CE-BB16-06BA6FE7990D}">
      <dgm:prSet/>
      <dgm:spPr/>
      <dgm:t>
        <a:bodyPr/>
        <a:lstStyle/>
        <a:p>
          <a:endParaRPr lang="tr-TR"/>
        </a:p>
      </dgm:t>
    </dgm:pt>
    <dgm:pt modelId="{F9201A51-4428-49C7-BB33-DE7FBCA4DCA7}" type="sibTrans" cxnId="{194B15E4-2566-41CE-BB16-06BA6FE7990D}">
      <dgm:prSet/>
      <dgm:spPr/>
      <dgm:t>
        <a:bodyPr/>
        <a:lstStyle/>
        <a:p>
          <a:endParaRPr lang="tr-TR"/>
        </a:p>
      </dgm:t>
    </dgm:pt>
    <dgm:pt modelId="{8470975D-FB98-45CF-9AA6-C76457205F0B}" type="pres">
      <dgm:prSet presAssocID="{FB209F49-C01A-4956-8D34-11C76C01D18D}" presName="compositeShape" presStyleCnt="0">
        <dgm:presLayoutVars>
          <dgm:chMax val="7"/>
          <dgm:dir/>
          <dgm:resizeHandles val="exact"/>
        </dgm:presLayoutVars>
      </dgm:prSet>
      <dgm:spPr/>
      <dgm:t>
        <a:bodyPr/>
        <a:lstStyle/>
        <a:p>
          <a:endParaRPr lang="tr-TR"/>
        </a:p>
      </dgm:t>
    </dgm:pt>
    <dgm:pt modelId="{E61DF125-BFE4-4166-9998-19284BA79A97}" type="pres">
      <dgm:prSet presAssocID="{3FE876C0-3CA8-4DDD-BE0C-7A046B0303CA}" presName="circ1TxSh" presStyleLbl="vennNode1" presStyleIdx="0" presStyleCnt="1" custScaleY="116571" custLinFactNeighborY="-6618"/>
      <dgm:spPr/>
      <dgm:t>
        <a:bodyPr/>
        <a:lstStyle/>
        <a:p>
          <a:endParaRPr lang="tr-TR"/>
        </a:p>
      </dgm:t>
    </dgm:pt>
  </dgm:ptLst>
  <dgm:cxnLst>
    <dgm:cxn modelId="{1D4FF26C-534F-4C4E-80F4-AEF74FD169AB}" type="presOf" srcId="{3FE876C0-3CA8-4DDD-BE0C-7A046B0303CA}" destId="{E61DF125-BFE4-4166-9998-19284BA79A97}" srcOrd="0" destOrd="0" presId="urn:microsoft.com/office/officeart/2005/8/layout/venn1"/>
    <dgm:cxn modelId="{8D7C8163-9866-42BF-BC54-094FB4F61758}" type="presOf" srcId="{FB209F49-C01A-4956-8D34-11C76C01D18D}" destId="{8470975D-FB98-45CF-9AA6-C76457205F0B}" srcOrd="0" destOrd="0" presId="urn:microsoft.com/office/officeart/2005/8/layout/venn1"/>
    <dgm:cxn modelId="{194B15E4-2566-41CE-BB16-06BA6FE7990D}" srcId="{FB209F49-C01A-4956-8D34-11C76C01D18D}" destId="{3FE876C0-3CA8-4DDD-BE0C-7A046B0303CA}" srcOrd="0" destOrd="0" parTransId="{A0364307-CB98-402C-B4E6-BC20CBC35B80}" sibTransId="{F9201A51-4428-49C7-BB33-DE7FBCA4DCA7}"/>
    <dgm:cxn modelId="{BCFF6261-2925-452D-8919-EDD77AA9482B}" type="presParOf" srcId="{8470975D-FB98-45CF-9AA6-C76457205F0B}" destId="{E61DF125-BFE4-4166-9998-19284BA79A97}" srcOrd="0" destOrd="0" presId="urn:microsoft.com/office/officeart/2005/8/layout/venn1"/>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6086B-71D6-4991-B12D-758B8E91C76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tr-TR"/>
        </a:p>
      </dgm:t>
    </dgm:pt>
    <dgm:pt modelId="{215F9F82-FDAC-4FA2-A8C0-4E23810633E2}">
      <dgm:prSet custT="1"/>
      <dgm:spPr>
        <a:solidFill>
          <a:schemeClr val="tx1">
            <a:lumMod val="65000"/>
            <a:lumOff val="35000"/>
          </a:schemeClr>
        </a:solidFill>
      </dgm:spPr>
      <dgm:t>
        <a:bodyPr/>
        <a:lstStyle/>
        <a:p>
          <a:pPr rtl="0"/>
          <a:r>
            <a:rPr lang="tr-TR" sz="2200" b="1" dirty="0" smtClean="0"/>
            <a:t>Sudaki bütün maddelerin yoğunluğu </a:t>
          </a:r>
          <a:r>
            <a:rPr lang="tr-TR" sz="2200" b="1" dirty="0" smtClean="0">
              <a:solidFill>
                <a:srgbClr val="FFC000"/>
              </a:solidFill>
            </a:rPr>
            <a:t>su sıcaklığına </a:t>
          </a:r>
          <a:r>
            <a:rPr lang="tr-TR" sz="2200" b="1" dirty="0" smtClean="0"/>
            <a:t>bağlıdır. Soğuk sular sıcak sulara  oranla daha yoğundur ve </a:t>
          </a:r>
          <a:r>
            <a:rPr lang="tr-TR" sz="2200" b="1" i="1" dirty="0" smtClean="0"/>
            <a:t>bu durum derinlik arttıkça azalır. </a:t>
          </a:r>
          <a:endParaRPr lang="tr-TR" sz="2200" b="1" i="1" dirty="0"/>
        </a:p>
      </dgm:t>
    </dgm:pt>
    <dgm:pt modelId="{FC592A62-ADDF-439C-AB8B-9B395A6F19AF}" type="parTrans" cxnId="{62D521ED-225E-4E4F-BF32-72A4348BBE22}">
      <dgm:prSet/>
      <dgm:spPr/>
      <dgm:t>
        <a:bodyPr/>
        <a:lstStyle/>
        <a:p>
          <a:endParaRPr lang="tr-TR"/>
        </a:p>
      </dgm:t>
    </dgm:pt>
    <dgm:pt modelId="{6711707D-BC57-4E54-AD71-4C4166FE23BB}" type="sibTrans" cxnId="{62D521ED-225E-4E4F-BF32-72A4348BBE22}">
      <dgm:prSet/>
      <dgm:spPr/>
      <dgm:t>
        <a:bodyPr/>
        <a:lstStyle/>
        <a:p>
          <a:endParaRPr lang="tr-TR"/>
        </a:p>
      </dgm:t>
    </dgm:pt>
    <dgm:pt modelId="{7CEEC0EA-AA0F-4EA8-83EB-7F96013DB7CC}">
      <dgm:prSet custT="1"/>
      <dgm:spPr>
        <a:solidFill>
          <a:schemeClr val="accent4">
            <a:lumMod val="75000"/>
          </a:schemeClr>
        </a:solidFill>
      </dgm:spPr>
      <dgm:t>
        <a:bodyPr/>
        <a:lstStyle/>
        <a:p>
          <a:pPr rtl="0"/>
          <a:r>
            <a:rPr lang="tr-TR" sz="2400" b="1" i="1" dirty="0" smtClean="0"/>
            <a:t>Saf su +4 </a:t>
          </a:r>
          <a:r>
            <a:rPr lang="tr-TR" sz="2400" b="1" baseline="30000" dirty="0" err="1" smtClean="0"/>
            <a:t>o</a:t>
          </a:r>
          <a:r>
            <a:rPr lang="tr-TR" sz="2400" b="1" dirty="0" err="1" smtClean="0"/>
            <a:t>C’de</a:t>
          </a:r>
          <a:r>
            <a:rPr lang="tr-TR" sz="2400" b="1" dirty="0" smtClean="0"/>
            <a:t> en yüksek yoğunluğa (1,0 g/cm</a:t>
          </a:r>
          <a:r>
            <a:rPr lang="tr-TR" sz="2400" b="1" baseline="30000" dirty="0" smtClean="0"/>
            <a:t>3</a:t>
          </a:r>
          <a:r>
            <a:rPr lang="tr-TR" sz="2400" b="1" dirty="0" smtClean="0"/>
            <a:t>) sahiptir. Bu sıcaklığın altında yoğunluk tekrar yavaş yavaş azalır. </a:t>
          </a:r>
          <a:endParaRPr lang="tr-TR" sz="2400" dirty="0"/>
        </a:p>
      </dgm:t>
    </dgm:pt>
    <dgm:pt modelId="{393AB154-9F77-4A3E-8F12-D481F7B04ABB}" type="parTrans" cxnId="{6FB55C8A-9963-42F5-ACBC-B1FC06845EC6}">
      <dgm:prSet/>
      <dgm:spPr/>
      <dgm:t>
        <a:bodyPr/>
        <a:lstStyle/>
        <a:p>
          <a:endParaRPr lang="tr-TR"/>
        </a:p>
      </dgm:t>
    </dgm:pt>
    <dgm:pt modelId="{9D3472B3-79E3-465E-82B4-F01DC516E432}" type="sibTrans" cxnId="{6FB55C8A-9963-42F5-ACBC-B1FC06845EC6}">
      <dgm:prSet/>
      <dgm:spPr/>
      <dgm:t>
        <a:bodyPr/>
        <a:lstStyle/>
        <a:p>
          <a:endParaRPr lang="tr-TR"/>
        </a:p>
      </dgm:t>
    </dgm:pt>
    <dgm:pt modelId="{E7457769-8561-4E34-880C-FFA689BC15F6}">
      <dgm:prSet custT="1"/>
      <dgm:spPr>
        <a:solidFill>
          <a:schemeClr val="accent1">
            <a:lumMod val="60000"/>
            <a:lumOff val="40000"/>
          </a:schemeClr>
        </a:solidFill>
      </dgm:spPr>
      <dgm:t>
        <a:bodyPr/>
        <a:lstStyle/>
        <a:p>
          <a:pPr rtl="0"/>
          <a:r>
            <a:rPr lang="tr-TR" sz="2100" dirty="0" smtClean="0"/>
            <a:t>Sular yüzeyden derine doğru donar ve böylece tabanla yüzey arasında yeterli derinlikte su tabakası oluşur. Böylece derin su katmanlarında +4 °C ya da daha yüksek su sıcaklığında buz oluşamayacağından, balıkların kış aylarını geçirebilecekleri kısmen sıcak sudan oluşan doğal bir sığınak ortamı oluşur.</a:t>
          </a:r>
          <a:endParaRPr lang="tr-TR" sz="2100" dirty="0"/>
        </a:p>
      </dgm:t>
    </dgm:pt>
    <dgm:pt modelId="{7C195031-299A-4191-A1F8-6DB999CE42AA}" type="parTrans" cxnId="{360E5BDA-E170-4962-9CE3-C16AA33CC7DD}">
      <dgm:prSet/>
      <dgm:spPr/>
      <dgm:t>
        <a:bodyPr/>
        <a:lstStyle/>
        <a:p>
          <a:endParaRPr lang="tr-TR"/>
        </a:p>
      </dgm:t>
    </dgm:pt>
    <dgm:pt modelId="{C36914C6-28BB-4121-AE33-070412DF37CD}" type="sibTrans" cxnId="{360E5BDA-E170-4962-9CE3-C16AA33CC7DD}">
      <dgm:prSet/>
      <dgm:spPr/>
      <dgm:t>
        <a:bodyPr/>
        <a:lstStyle/>
        <a:p>
          <a:endParaRPr lang="tr-TR"/>
        </a:p>
      </dgm:t>
    </dgm:pt>
    <dgm:pt modelId="{B0D2A491-07CD-449D-9513-80DC4CC59D3B}" type="pres">
      <dgm:prSet presAssocID="{B146086B-71D6-4991-B12D-758B8E91C767}" presName="Name0" presStyleCnt="0">
        <dgm:presLayoutVars>
          <dgm:dir/>
          <dgm:animLvl val="lvl"/>
          <dgm:resizeHandles val="exact"/>
        </dgm:presLayoutVars>
      </dgm:prSet>
      <dgm:spPr/>
      <dgm:t>
        <a:bodyPr/>
        <a:lstStyle/>
        <a:p>
          <a:endParaRPr lang="tr-TR"/>
        </a:p>
      </dgm:t>
    </dgm:pt>
    <dgm:pt modelId="{40A170F8-3F68-412C-A345-2BB008DB3D20}" type="pres">
      <dgm:prSet presAssocID="{E7457769-8561-4E34-880C-FFA689BC15F6}" presName="boxAndChildren" presStyleCnt="0"/>
      <dgm:spPr/>
    </dgm:pt>
    <dgm:pt modelId="{A1CDCD16-72FF-4BBE-AD06-0576EBB521E3}" type="pres">
      <dgm:prSet presAssocID="{E7457769-8561-4E34-880C-FFA689BC15F6}" presName="parentTextBox" presStyleLbl="node1" presStyleIdx="0" presStyleCnt="3"/>
      <dgm:spPr/>
      <dgm:t>
        <a:bodyPr/>
        <a:lstStyle/>
        <a:p>
          <a:endParaRPr lang="tr-TR"/>
        </a:p>
      </dgm:t>
    </dgm:pt>
    <dgm:pt modelId="{47A8E0DD-36E8-4FE6-8F3E-1F6030E40FC9}" type="pres">
      <dgm:prSet presAssocID="{9D3472B3-79E3-465E-82B4-F01DC516E432}" presName="sp" presStyleCnt="0"/>
      <dgm:spPr/>
    </dgm:pt>
    <dgm:pt modelId="{ED54450C-91B4-4F47-B3F2-9530D2DC6500}" type="pres">
      <dgm:prSet presAssocID="{7CEEC0EA-AA0F-4EA8-83EB-7F96013DB7CC}" presName="arrowAndChildren" presStyleCnt="0"/>
      <dgm:spPr/>
    </dgm:pt>
    <dgm:pt modelId="{044B9ABC-EB15-4F2E-BA1B-803D9B792C23}" type="pres">
      <dgm:prSet presAssocID="{7CEEC0EA-AA0F-4EA8-83EB-7F96013DB7CC}" presName="parentTextArrow" presStyleLbl="node1" presStyleIdx="1" presStyleCnt="3"/>
      <dgm:spPr/>
      <dgm:t>
        <a:bodyPr/>
        <a:lstStyle/>
        <a:p>
          <a:endParaRPr lang="tr-TR"/>
        </a:p>
      </dgm:t>
    </dgm:pt>
    <dgm:pt modelId="{C81F0F40-4F54-40B3-AE52-07DE79364EC9}" type="pres">
      <dgm:prSet presAssocID="{6711707D-BC57-4E54-AD71-4C4166FE23BB}" presName="sp" presStyleCnt="0"/>
      <dgm:spPr/>
    </dgm:pt>
    <dgm:pt modelId="{DD7AB7A1-EFD4-4A66-B1D5-0F55A1AC086B}" type="pres">
      <dgm:prSet presAssocID="{215F9F82-FDAC-4FA2-A8C0-4E23810633E2}" presName="arrowAndChildren" presStyleCnt="0"/>
      <dgm:spPr/>
    </dgm:pt>
    <dgm:pt modelId="{F77C459B-464D-4E57-A550-1317F65751BA}" type="pres">
      <dgm:prSet presAssocID="{215F9F82-FDAC-4FA2-A8C0-4E23810633E2}" presName="parentTextArrow" presStyleLbl="node1" presStyleIdx="2" presStyleCnt="3"/>
      <dgm:spPr/>
      <dgm:t>
        <a:bodyPr/>
        <a:lstStyle/>
        <a:p>
          <a:endParaRPr lang="tr-TR"/>
        </a:p>
      </dgm:t>
    </dgm:pt>
  </dgm:ptLst>
  <dgm:cxnLst>
    <dgm:cxn modelId="{62D521ED-225E-4E4F-BF32-72A4348BBE22}" srcId="{B146086B-71D6-4991-B12D-758B8E91C767}" destId="{215F9F82-FDAC-4FA2-A8C0-4E23810633E2}" srcOrd="0" destOrd="0" parTransId="{FC592A62-ADDF-439C-AB8B-9B395A6F19AF}" sibTransId="{6711707D-BC57-4E54-AD71-4C4166FE23BB}"/>
    <dgm:cxn modelId="{6FB55C8A-9963-42F5-ACBC-B1FC06845EC6}" srcId="{B146086B-71D6-4991-B12D-758B8E91C767}" destId="{7CEEC0EA-AA0F-4EA8-83EB-7F96013DB7CC}" srcOrd="1" destOrd="0" parTransId="{393AB154-9F77-4A3E-8F12-D481F7B04ABB}" sibTransId="{9D3472B3-79E3-465E-82B4-F01DC516E432}"/>
    <dgm:cxn modelId="{360E5BDA-E170-4962-9CE3-C16AA33CC7DD}" srcId="{B146086B-71D6-4991-B12D-758B8E91C767}" destId="{E7457769-8561-4E34-880C-FFA689BC15F6}" srcOrd="2" destOrd="0" parTransId="{7C195031-299A-4191-A1F8-6DB999CE42AA}" sibTransId="{C36914C6-28BB-4121-AE33-070412DF37CD}"/>
    <dgm:cxn modelId="{33B59060-5D1A-4D04-9E81-5A2F133DB97D}" type="presOf" srcId="{7CEEC0EA-AA0F-4EA8-83EB-7F96013DB7CC}" destId="{044B9ABC-EB15-4F2E-BA1B-803D9B792C23}" srcOrd="0" destOrd="0" presId="urn:microsoft.com/office/officeart/2005/8/layout/process4"/>
    <dgm:cxn modelId="{58BED2AF-6A20-4D56-B808-3FDB529B7D05}" type="presOf" srcId="{E7457769-8561-4E34-880C-FFA689BC15F6}" destId="{A1CDCD16-72FF-4BBE-AD06-0576EBB521E3}" srcOrd="0" destOrd="0" presId="urn:microsoft.com/office/officeart/2005/8/layout/process4"/>
    <dgm:cxn modelId="{C9F19391-D84B-4B10-82BA-BA6517FB8620}" type="presOf" srcId="{B146086B-71D6-4991-B12D-758B8E91C767}" destId="{B0D2A491-07CD-449D-9513-80DC4CC59D3B}" srcOrd="0" destOrd="0" presId="urn:microsoft.com/office/officeart/2005/8/layout/process4"/>
    <dgm:cxn modelId="{D3E82D25-9D2C-415E-8544-7BAA6056A626}" type="presOf" srcId="{215F9F82-FDAC-4FA2-A8C0-4E23810633E2}" destId="{F77C459B-464D-4E57-A550-1317F65751BA}" srcOrd="0" destOrd="0" presId="urn:microsoft.com/office/officeart/2005/8/layout/process4"/>
    <dgm:cxn modelId="{B16F7A1F-6A6B-4CF0-83FB-3D8CDBE23314}" type="presParOf" srcId="{B0D2A491-07CD-449D-9513-80DC4CC59D3B}" destId="{40A170F8-3F68-412C-A345-2BB008DB3D20}" srcOrd="0" destOrd="0" presId="urn:microsoft.com/office/officeart/2005/8/layout/process4"/>
    <dgm:cxn modelId="{29FCDA31-FFF4-462A-B3BA-406E21E8915E}" type="presParOf" srcId="{40A170F8-3F68-412C-A345-2BB008DB3D20}" destId="{A1CDCD16-72FF-4BBE-AD06-0576EBB521E3}" srcOrd="0" destOrd="0" presId="urn:microsoft.com/office/officeart/2005/8/layout/process4"/>
    <dgm:cxn modelId="{A8C37C2B-1154-4DA1-92C6-A4265E898119}" type="presParOf" srcId="{B0D2A491-07CD-449D-9513-80DC4CC59D3B}" destId="{47A8E0DD-36E8-4FE6-8F3E-1F6030E40FC9}" srcOrd="1" destOrd="0" presId="urn:microsoft.com/office/officeart/2005/8/layout/process4"/>
    <dgm:cxn modelId="{C8FB757B-CA94-4457-B9E2-41E6A3D8982F}" type="presParOf" srcId="{B0D2A491-07CD-449D-9513-80DC4CC59D3B}" destId="{ED54450C-91B4-4F47-B3F2-9530D2DC6500}" srcOrd="2" destOrd="0" presId="urn:microsoft.com/office/officeart/2005/8/layout/process4"/>
    <dgm:cxn modelId="{CB11D603-3B58-4861-92AD-73485545983A}" type="presParOf" srcId="{ED54450C-91B4-4F47-B3F2-9530D2DC6500}" destId="{044B9ABC-EB15-4F2E-BA1B-803D9B792C23}" srcOrd="0" destOrd="0" presId="urn:microsoft.com/office/officeart/2005/8/layout/process4"/>
    <dgm:cxn modelId="{9BC0285C-B5AA-457D-A12A-3428FCE3554B}" type="presParOf" srcId="{B0D2A491-07CD-449D-9513-80DC4CC59D3B}" destId="{C81F0F40-4F54-40B3-AE52-07DE79364EC9}" srcOrd="3" destOrd="0" presId="urn:microsoft.com/office/officeart/2005/8/layout/process4"/>
    <dgm:cxn modelId="{86320485-D9AD-4915-BA29-9FF801720B59}" type="presParOf" srcId="{B0D2A491-07CD-449D-9513-80DC4CC59D3B}" destId="{DD7AB7A1-EFD4-4A66-B1D5-0F55A1AC086B}" srcOrd="4" destOrd="0" presId="urn:microsoft.com/office/officeart/2005/8/layout/process4"/>
    <dgm:cxn modelId="{D6CB2AFB-7533-492D-BA14-BCB81B151AE4}" type="presParOf" srcId="{DD7AB7A1-EFD4-4A66-B1D5-0F55A1AC086B}" destId="{F77C459B-464D-4E57-A550-1317F65751BA}" srcOrd="0" destOrd="0" presId="urn:microsoft.com/office/officeart/2005/8/layout/process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9344B6-AE25-4343-99F4-A0FA18F639EB}"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tr-TR"/>
        </a:p>
      </dgm:t>
    </dgm:pt>
    <dgm:pt modelId="{5B4681EC-2F31-4C6A-9F04-3AF841226889}">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2800" b="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BULANIKLIK</a:t>
          </a:r>
          <a:endParaRPr lang="tr-TR" sz="2800" b="1"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dgm:t>
    </dgm:pt>
    <dgm:pt modelId="{D0218F60-F4B3-43A8-9792-74A621FE3637}" type="parTrans" cxnId="{1AA55759-9B27-4BA2-B94C-1B50F342556A}">
      <dgm:prSet/>
      <dgm:spPr/>
      <dgm:t>
        <a:bodyPr/>
        <a:lstStyle/>
        <a:p>
          <a:endParaRPr lang="tr-TR" sz="1600"/>
        </a:p>
      </dgm:t>
    </dgm:pt>
    <dgm:pt modelId="{EF718702-4FC2-4891-80E6-F1DDF6B31753}" type="sibTrans" cxnId="{1AA55759-9B27-4BA2-B94C-1B50F342556A}">
      <dgm:prSet/>
      <dgm:spPr/>
      <dgm:t>
        <a:bodyPr/>
        <a:lstStyle/>
        <a:p>
          <a:endParaRPr lang="tr-TR" sz="1600"/>
        </a:p>
      </dgm:t>
    </dgm:pt>
    <dgm:pt modelId="{527A24FA-D203-4684-9BA2-1AE829A7CFBD}">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b="1" dirty="0" smtClean="0">
              <a:solidFill>
                <a:srgbClr val="660066"/>
              </a:solidFill>
              <a:effectLst>
                <a:outerShdw blurRad="38100" dist="38100" dir="2700000" algn="tl">
                  <a:srgbClr val="000000">
                    <a:alpha val="43137"/>
                  </a:srgbClr>
                </a:outerShdw>
              </a:effectLst>
            </a:rPr>
            <a:t>Organik kaynaklı bulanıklık</a:t>
          </a:r>
        </a:p>
        <a:p>
          <a:pPr defTabSz="2889250">
            <a:lnSpc>
              <a:spcPct val="90000"/>
            </a:lnSpc>
            <a:spcBef>
              <a:spcPct val="0"/>
            </a:spcBef>
            <a:spcAft>
              <a:spcPct val="35000"/>
            </a:spcAft>
          </a:pPr>
          <a:endParaRPr lang="tr-TR" sz="1600" dirty="0"/>
        </a:p>
      </dgm:t>
    </dgm:pt>
    <dgm:pt modelId="{9E8258D3-52C5-4F8E-B3BE-837CD08B5413}" type="parTrans" cxnId="{1067B50C-1B20-448A-A924-1481D9504840}">
      <dgm:prSet/>
      <dgm:spPr/>
      <dgm:t>
        <a:bodyPr/>
        <a:lstStyle/>
        <a:p>
          <a:endParaRPr lang="tr-TR" sz="1600"/>
        </a:p>
      </dgm:t>
    </dgm:pt>
    <dgm:pt modelId="{267C3C91-99EC-464E-9BB5-2F7D94B7FC4D}" type="sibTrans" cxnId="{1067B50C-1B20-448A-A924-1481D9504840}">
      <dgm:prSet/>
      <dgm:spPr/>
      <dgm:t>
        <a:bodyPr/>
        <a:lstStyle/>
        <a:p>
          <a:endParaRPr lang="tr-TR" sz="1600"/>
        </a:p>
      </dgm:t>
    </dgm:pt>
    <dgm:pt modelId="{9110E147-4526-4399-B741-9A01DF642C3D}">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b="1" dirty="0" smtClean="0">
              <a:solidFill>
                <a:srgbClr val="FFFF99"/>
              </a:solidFill>
              <a:effectLst>
                <a:outerShdw blurRad="38100" dist="38100" dir="2700000" algn="tl">
                  <a:srgbClr val="000000">
                    <a:alpha val="43137"/>
                  </a:srgbClr>
                </a:outerShdw>
              </a:effectLst>
            </a:rPr>
            <a:t> Toprak partiküllerinden ileri gelen bulanıklık</a:t>
          </a:r>
        </a:p>
        <a:p>
          <a:pPr defTabSz="711200">
            <a:lnSpc>
              <a:spcPct val="90000"/>
            </a:lnSpc>
            <a:spcBef>
              <a:spcPct val="0"/>
            </a:spcBef>
            <a:spcAft>
              <a:spcPct val="35000"/>
            </a:spcAft>
          </a:pPr>
          <a:endParaRPr lang="tr-TR" sz="1600" dirty="0"/>
        </a:p>
      </dgm:t>
    </dgm:pt>
    <dgm:pt modelId="{9FB5A746-6745-4334-A543-819638600666}" type="sibTrans" cxnId="{06C38F49-F37D-416D-96A1-856AB61626BF}">
      <dgm:prSet/>
      <dgm:spPr/>
      <dgm:t>
        <a:bodyPr/>
        <a:lstStyle/>
        <a:p>
          <a:endParaRPr lang="tr-TR" sz="1600"/>
        </a:p>
      </dgm:t>
    </dgm:pt>
    <dgm:pt modelId="{9B7A5F7E-85D5-43B2-BC4E-3706F069CA7D}" type="parTrans" cxnId="{06C38F49-F37D-416D-96A1-856AB61626BF}">
      <dgm:prSet/>
      <dgm:spPr/>
      <dgm:t>
        <a:bodyPr/>
        <a:lstStyle/>
        <a:p>
          <a:endParaRPr lang="tr-TR" sz="1600"/>
        </a:p>
      </dgm:t>
    </dgm:pt>
    <dgm:pt modelId="{C5003C80-6A18-44DF-8F39-0C733579483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1400" b="1" dirty="0" smtClean="0"/>
            <a:t>Sudaki bu tür bulanıklık, güneş ışınlarının suya geçişini azaltacağından </a:t>
          </a:r>
          <a:r>
            <a:rPr lang="tr-TR" sz="1400" b="1" dirty="0" err="1" smtClean="0"/>
            <a:t>filamentli</a:t>
          </a:r>
          <a:r>
            <a:rPr lang="tr-TR" sz="1400" b="1" dirty="0" smtClean="0"/>
            <a:t> algler ve su bitkilerinin aşırı gelişmesini önler ancak sudaki ışık azlığı </a:t>
          </a:r>
          <a:r>
            <a:rPr lang="tr-TR" sz="1400" b="1" dirty="0" err="1" smtClean="0"/>
            <a:t>primer</a:t>
          </a:r>
          <a:r>
            <a:rPr lang="tr-TR" sz="1400" b="1" dirty="0" smtClean="0"/>
            <a:t> prodüktiviteyi de azaltacağından balıkların beslenmesinde eksikliklere yol açabilir. Ayrıca askıda katı maddelerin balıkların solungaç </a:t>
          </a:r>
          <a:r>
            <a:rPr lang="tr-TR" sz="1400" b="1" dirty="0" err="1" smtClean="0"/>
            <a:t>filamentlerinde</a:t>
          </a:r>
          <a:r>
            <a:rPr lang="tr-TR" sz="1400" b="1" dirty="0" smtClean="0"/>
            <a:t> tıkanmalara neden olarak solunumda olumsuz etkiler yaratması söz konusudur</a:t>
          </a:r>
          <a:r>
            <a:rPr lang="tr-TR" sz="1200" dirty="0" smtClean="0"/>
            <a:t>.</a:t>
          </a:r>
          <a:endParaRPr lang="tr-TR" sz="1200" dirty="0"/>
        </a:p>
      </dgm:t>
    </dgm:pt>
    <dgm:pt modelId="{730F39C4-2320-4F98-8D60-F900B46BE3E3}" type="parTrans" cxnId="{B5C93219-8A1C-4A69-A6AD-AD9F81287335}">
      <dgm:prSet/>
      <dgm:spPr/>
      <dgm:t>
        <a:bodyPr/>
        <a:lstStyle/>
        <a:p>
          <a:endParaRPr lang="tr-TR"/>
        </a:p>
      </dgm:t>
    </dgm:pt>
    <dgm:pt modelId="{4F706BC0-5F84-48D0-BBF0-D1F63646F6C0}" type="sibTrans" cxnId="{B5C93219-8A1C-4A69-A6AD-AD9F81287335}">
      <dgm:prSet/>
      <dgm:spPr/>
      <dgm:t>
        <a:bodyPr/>
        <a:lstStyle/>
        <a:p>
          <a:endParaRPr lang="tr-TR"/>
        </a:p>
      </dgm:t>
    </dgm:pt>
    <dgm:pt modelId="{0C9F0181-3E21-4C31-A6FE-2BB5F0B0BC9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sz="1200" b="1" dirty="0" smtClean="0">
              <a:effectLst/>
            </a:rPr>
            <a:t>Sud</a:t>
          </a:r>
          <a:r>
            <a:rPr lang="tr-TR" sz="1400" b="1" dirty="0" smtClean="0">
              <a:effectLst/>
            </a:rPr>
            <a:t>a yüzen katı maddeler; genellikle organik kökenli olup su bitkileri, ölmüş hayvansal organizmalar, arıtılmamış atık sulardan gelen kanalizasyon kaynaklı maddeler ile </a:t>
          </a:r>
          <a:r>
            <a:rPr lang="tr-TR" sz="1400" b="1" dirty="0" err="1" smtClean="0">
              <a:effectLst/>
            </a:rPr>
            <a:t>biyoendüstri</a:t>
          </a:r>
          <a:r>
            <a:rPr lang="tr-TR" sz="1400" b="1" dirty="0" smtClean="0">
              <a:effectLst/>
            </a:rPr>
            <a:t> atıklarından oluşur. Bunların tamamı doğal kökenli olduklarından fiziksel ve biyokimyasal parçalanma sonucunda çözünmüş bileşikler veya onların son ürünleri haline dönüşür</a:t>
          </a:r>
          <a:r>
            <a:rPr lang="tr-TR" sz="1200" dirty="0" smtClean="0"/>
            <a:t>. </a:t>
          </a:r>
          <a:endParaRPr lang="tr-TR" sz="1200" dirty="0"/>
        </a:p>
      </dgm:t>
    </dgm:pt>
    <dgm:pt modelId="{E85F8713-97E0-4C61-BDD8-72070DCFF388}" type="parTrans" cxnId="{6A7DEAC3-D173-4826-BB43-6849EF7A30D1}">
      <dgm:prSet/>
      <dgm:spPr/>
      <dgm:t>
        <a:bodyPr/>
        <a:lstStyle/>
        <a:p>
          <a:endParaRPr lang="tr-TR"/>
        </a:p>
      </dgm:t>
    </dgm:pt>
    <dgm:pt modelId="{460DEBB8-2859-4B6A-B2CA-F7C6F05DD709}" type="sibTrans" cxnId="{6A7DEAC3-D173-4826-BB43-6849EF7A30D1}">
      <dgm:prSet/>
      <dgm:spPr/>
      <dgm:t>
        <a:bodyPr/>
        <a:lstStyle/>
        <a:p>
          <a:endParaRPr lang="tr-TR"/>
        </a:p>
      </dgm:t>
    </dgm:pt>
    <dgm:pt modelId="{15116E60-A907-49FA-9D22-EE8CF08475A1}">
      <dgm:prSet phldrT="[Metin]"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b="1" dirty="0" err="1" smtClean="0">
              <a:solidFill>
                <a:schemeClr val="accent2">
                  <a:lumMod val="50000"/>
                </a:schemeClr>
              </a:solidFill>
            </a:rPr>
            <a:t>Planktonik</a:t>
          </a:r>
          <a:r>
            <a:rPr lang="tr-TR" sz="2000" b="1" dirty="0" smtClean="0">
              <a:solidFill>
                <a:schemeClr val="accent2">
                  <a:lumMod val="50000"/>
                </a:schemeClr>
              </a:solidFill>
            </a:rPr>
            <a:t> bulanıklık</a:t>
          </a:r>
          <a:endParaRPr lang="tr-TR" sz="2000" dirty="0" smtClean="0">
            <a:solidFill>
              <a:schemeClr val="accent2">
                <a:lumMod val="50000"/>
              </a:schemeClr>
            </a:solidFill>
          </a:endParaRPr>
        </a:p>
        <a:p>
          <a:pPr defTabSz="2889250">
            <a:lnSpc>
              <a:spcPct val="90000"/>
            </a:lnSpc>
            <a:spcBef>
              <a:spcPct val="0"/>
            </a:spcBef>
            <a:spcAft>
              <a:spcPct val="35000"/>
            </a:spcAft>
          </a:pPr>
          <a:endParaRPr lang="tr-TR" sz="1600" dirty="0"/>
        </a:p>
      </dgm:t>
    </dgm:pt>
    <dgm:pt modelId="{2A4AE293-4A7A-46C4-B0B0-33734CEF7C79}" type="sibTrans" cxnId="{1315C093-4D20-4126-A2AD-6AF2BE8031CF}">
      <dgm:prSet/>
      <dgm:spPr/>
      <dgm:t>
        <a:bodyPr/>
        <a:lstStyle/>
        <a:p>
          <a:endParaRPr lang="tr-TR" sz="1600"/>
        </a:p>
      </dgm:t>
    </dgm:pt>
    <dgm:pt modelId="{A5DD4A73-FE19-46D0-9F76-C58B45A9FAAF}" type="parTrans" cxnId="{1315C093-4D20-4126-A2AD-6AF2BE8031CF}">
      <dgm:prSet/>
      <dgm:spPr/>
      <dgm:t>
        <a:bodyPr/>
        <a:lstStyle/>
        <a:p>
          <a:endParaRPr lang="tr-TR" sz="1600"/>
        </a:p>
      </dgm:t>
    </dgm:pt>
    <dgm:pt modelId="{80AD30F5-D0B6-4765-92EA-3A647CC290E0}">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tr-TR" b="1" dirty="0" smtClean="0"/>
            <a:t>Sularda yeterli miktarda plankton olduğunda suyun rengi koyulaşarak bulanık bir görünüm alır. </a:t>
          </a:r>
          <a:r>
            <a:rPr lang="tr-TR" b="1" dirty="0" err="1" smtClean="0"/>
            <a:t>Planktonik</a:t>
          </a:r>
          <a:r>
            <a:rPr lang="tr-TR" b="1" dirty="0" smtClean="0"/>
            <a:t> bulanıklık sularda plankton gelişiminin işaretidir. </a:t>
          </a:r>
          <a:r>
            <a:rPr lang="tr-TR" b="1" dirty="0" err="1" smtClean="0"/>
            <a:t>Secchi</a:t>
          </a:r>
          <a:r>
            <a:rPr lang="tr-TR" b="1" dirty="0" smtClean="0"/>
            <a:t> Diski kullanarak ölçülen ışık geçirgenliği değerleri ile plankton gelişimi arasında önemli bir ilişki bulunur</a:t>
          </a:r>
        </a:p>
      </dgm:t>
    </dgm:pt>
    <dgm:pt modelId="{22C5ED31-0570-4C16-AA9A-7CDA4BE124E5}" type="parTrans" cxnId="{BCAD5876-A619-4B47-BC55-5C2D6D8544A5}">
      <dgm:prSet/>
      <dgm:spPr/>
      <dgm:t>
        <a:bodyPr/>
        <a:lstStyle/>
        <a:p>
          <a:endParaRPr lang="tr-TR"/>
        </a:p>
      </dgm:t>
    </dgm:pt>
    <dgm:pt modelId="{52521C7B-C6C7-41FF-AD36-D6C5818F2079}" type="sibTrans" cxnId="{BCAD5876-A619-4B47-BC55-5C2D6D8544A5}">
      <dgm:prSet/>
      <dgm:spPr/>
      <dgm:t>
        <a:bodyPr/>
        <a:lstStyle/>
        <a:p>
          <a:endParaRPr lang="tr-TR"/>
        </a:p>
      </dgm:t>
    </dgm:pt>
    <dgm:pt modelId="{153F5D47-07CF-4806-A395-94779A6EE796}" type="pres">
      <dgm:prSet presAssocID="{6A9344B6-AE25-4343-99F4-A0FA18F639EB}" presName="hierChild1" presStyleCnt="0">
        <dgm:presLayoutVars>
          <dgm:orgChart val="1"/>
          <dgm:chPref val="1"/>
          <dgm:dir/>
          <dgm:animOne val="branch"/>
          <dgm:animLvl val="lvl"/>
          <dgm:resizeHandles/>
        </dgm:presLayoutVars>
      </dgm:prSet>
      <dgm:spPr/>
      <dgm:t>
        <a:bodyPr/>
        <a:lstStyle/>
        <a:p>
          <a:endParaRPr lang="tr-TR"/>
        </a:p>
      </dgm:t>
    </dgm:pt>
    <dgm:pt modelId="{3B1090E2-94D0-49F3-B88B-18C9819274CF}" type="pres">
      <dgm:prSet presAssocID="{5B4681EC-2F31-4C6A-9F04-3AF841226889}" presName="hierRoot1" presStyleCnt="0">
        <dgm:presLayoutVars>
          <dgm:hierBranch val="init"/>
        </dgm:presLayoutVars>
      </dgm:prSet>
      <dgm:spPr/>
    </dgm:pt>
    <dgm:pt modelId="{D099E1C4-B912-434D-A121-7D719F22664D}" type="pres">
      <dgm:prSet presAssocID="{5B4681EC-2F31-4C6A-9F04-3AF841226889}" presName="rootComposite1" presStyleCnt="0"/>
      <dgm:spPr/>
    </dgm:pt>
    <dgm:pt modelId="{AFC406F1-1978-4CE1-86D4-7C30DA4C296C}" type="pres">
      <dgm:prSet presAssocID="{5B4681EC-2F31-4C6A-9F04-3AF841226889}" presName="rootText1" presStyleLbl="node0" presStyleIdx="0" presStyleCnt="1" custLinFactNeighborX="-4869" custLinFactNeighborY="-12964">
        <dgm:presLayoutVars>
          <dgm:chPref val="3"/>
        </dgm:presLayoutVars>
      </dgm:prSet>
      <dgm:spPr/>
      <dgm:t>
        <a:bodyPr/>
        <a:lstStyle/>
        <a:p>
          <a:endParaRPr lang="tr-TR"/>
        </a:p>
      </dgm:t>
    </dgm:pt>
    <dgm:pt modelId="{A249AE4F-BD25-4F9B-BA78-9E127AE7D535}" type="pres">
      <dgm:prSet presAssocID="{5B4681EC-2F31-4C6A-9F04-3AF841226889}" presName="rootConnector1" presStyleLbl="node1" presStyleIdx="0" presStyleCnt="0"/>
      <dgm:spPr/>
      <dgm:t>
        <a:bodyPr/>
        <a:lstStyle/>
        <a:p>
          <a:endParaRPr lang="tr-TR"/>
        </a:p>
      </dgm:t>
    </dgm:pt>
    <dgm:pt modelId="{1DB12780-915A-4EA0-BBDB-453964E5F836}" type="pres">
      <dgm:prSet presAssocID="{5B4681EC-2F31-4C6A-9F04-3AF841226889}" presName="hierChild2" presStyleCnt="0"/>
      <dgm:spPr/>
    </dgm:pt>
    <dgm:pt modelId="{923EEB35-BFE5-4818-ADC6-66021E573B04}" type="pres">
      <dgm:prSet presAssocID="{9B7A5F7E-85D5-43B2-BC4E-3706F069CA7D}" presName="Name37" presStyleLbl="parChTrans1D2" presStyleIdx="0" presStyleCnt="3"/>
      <dgm:spPr/>
      <dgm:t>
        <a:bodyPr/>
        <a:lstStyle/>
        <a:p>
          <a:endParaRPr lang="tr-TR"/>
        </a:p>
      </dgm:t>
    </dgm:pt>
    <dgm:pt modelId="{184803D5-AD9D-4F64-A7F7-30C26BED5EC6}" type="pres">
      <dgm:prSet presAssocID="{9110E147-4526-4399-B741-9A01DF642C3D}" presName="hierRoot2" presStyleCnt="0">
        <dgm:presLayoutVars>
          <dgm:hierBranch val="init"/>
        </dgm:presLayoutVars>
      </dgm:prSet>
      <dgm:spPr/>
    </dgm:pt>
    <dgm:pt modelId="{9275444B-C387-4D69-8279-CE9BA0A91620}" type="pres">
      <dgm:prSet presAssocID="{9110E147-4526-4399-B741-9A01DF642C3D}" presName="rootComposite" presStyleCnt="0"/>
      <dgm:spPr/>
    </dgm:pt>
    <dgm:pt modelId="{EC2D13B2-F3DD-4D07-9232-853BD03CE64B}" type="pres">
      <dgm:prSet presAssocID="{9110E147-4526-4399-B741-9A01DF642C3D}" presName="rootText" presStyleLbl="node2" presStyleIdx="0" presStyleCnt="3" custLinFactNeighborX="-774" custLinFactNeighborY="331">
        <dgm:presLayoutVars>
          <dgm:chPref val="3"/>
        </dgm:presLayoutVars>
      </dgm:prSet>
      <dgm:spPr/>
      <dgm:t>
        <a:bodyPr/>
        <a:lstStyle/>
        <a:p>
          <a:endParaRPr lang="tr-TR"/>
        </a:p>
      </dgm:t>
    </dgm:pt>
    <dgm:pt modelId="{31E9486B-EA9A-458A-A435-E7D2DA482294}" type="pres">
      <dgm:prSet presAssocID="{9110E147-4526-4399-B741-9A01DF642C3D}" presName="rootConnector" presStyleLbl="node2" presStyleIdx="0" presStyleCnt="3"/>
      <dgm:spPr/>
      <dgm:t>
        <a:bodyPr/>
        <a:lstStyle/>
        <a:p>
          <a:endParaRPr lang="tr-TR"/>
        </a:p>
      </dgm:t>
    </dgm:pt>
    <dgm:pt modelId="{29FA2944-8449-4775-A408-B7B93921C24A}" type="pres">
      <dgm:prSet presAssocID="{9110E147-4526-4399-B741-9A01DF642C3D}" presName="hierChild4" presStyleCnt="0"/>
      <dgm:spPr/>
    </dgm:pt>
    <dgm:pt modelId="{0638AC1A-D24B-43C4-A356-5CE53C3200A7}" type="pres">
      <dgm:prSet presAssocID="{730F39C4-2320-4F98-8D60-F900B46BE3E3}" presName="Name37" presStyleLbl="parChTrans1D3" presStyleIdx="0" presStyleCnt="3"/>
      <dgm:spPr/>
      <dgm:t>
        <a:bodyPr/>
        <a:lstStyle/>
        <a:p>
          <a:endParaRPr lang="tr-TR"/>
        </a:p>
      </dgm:t>
    </dgm:pt>
    <dgm:pt modelId="{5A39B77D-6DAC-41A8-A954-66DF24538E4E}" type="pres">
      <dgm:prSet presAssocID="{C5003C80-6A18-44DF-8F39-0C7335794831}" presName="hierRoot2" presStyleCnt="0">
        <dgm:presLayoutVars>
          <dgm:hierBranch val="init"/>
        </dgm:presLayoutVars>
      </dgm:prSet>
      <dgm:spPr/>
    </dgm:pt>
    <dgm:pt modelId="{ACB65A27-AD3F-4F6C-B68E-D74E578EB486}" type="pres">
      <dgm:prSet presAssocID="{C5003C80-6A18-44DF-8F39-0C7335794831}" presName="rootComposite" presStyleCnt="0"/>
      <dgm:spPr/>
    </dgm:pt>
    <dgm:pt modelId="{203EFC23-8378-487C-952B-0F1D46421C56}" type="pres">
      <dgm:prSet presAssocID="{C5003C80-6A18-44DF-8F39-0C7335794831}" presName="rootText" presStyleLbl="node3" presStyleIdx="0" presStyleCnt="3" custScaleX="101892" custScaleY="215376" custLinFactNeighborX="-7571" custLinFactNeighborY="3385">
        <dgm:presLayoutVars>
          <dgm:chPref val="3"/>
        </dgm:presLayoutVars>
      </dgm:prSet>
      <dgm:spPr/>
      <dgm:t>
        <a:bodyPr/>
        <a:lstStyle/>
        <a:p>
          <a:endParaRPr lang="tr-TR"/>
        </a:p>
      </dgm:t>
    </dgm:pt>
    <dgm:pt modelId="{8149A093-CC24-4E94-914F-97C18C9BF073}" type="pres">
      <dgm:prSet presAssocID="{C5003C80-6A18-44DF-8F39-0C7335794831}" presName="rootConnector" presStyleLbl="node3" presStyleIdx="0" presStyleCnt="3"/>
      <dgm:spPr/>
      <dgm:t>
        <a:bodyPr/>
        <a:lstStyle/>
        <a:p>
          <a:endParaRPr lang="tr-TR"/>
        </a:p>
      </dgm:t>
    </dgm:pt>
    <dgm:pt modelId="{38E44DE5-8E10-4D7F-A531-154DB5AE344E}" type="pres">
      <dgm:prSet presAssocID="{C5003C80-6A18-44DF-8F39-0C7335794831}" presName="hierChild4" presStyleCnt="0"/>
      <dgm:spPr/>
    </dgm:pt>
    <dgm:pt modelId="{6C52C253-BA90-41AE-B4ED-92CAE7DBAC75}" type="pres">
      <dgm:prSet presAssocID="{C5003C80-6A18-44DF-8F39-0C7335794831}" presName="hierChild5" presStyleCnt="0"/>
      <dgm:spPr/>
    </dgm:pt>
    <dgm:pt modelId="{F0F4C040-568D-4CAA-8E77-6DE5C889345F}" type="pres">
      <dgm:prSet presAssocID="{9110E147-4526-4399-B741-9A01DF642C3D}" presName="hierChild5" presStyleCnt="0"/>
      <dgm:spPr/>
    </dgm:pt>
    <dgm:pt modelId="{DB1E452C-3024-4DF3-B677-4CEC992EA2A2}" type="pres">
      <dgm:prSet presAssocID="{9E8258D3-52C5-4F8E-B3BE-837CD08B5413}" presName="Name37" presStyleLbl="parChTrans1D2" presStyleIdx="1" presStyleCnt="3"/>
      <dgm:spPr/>
      <dgm:t>
        <a:bodyPr/>
        <a:lstStyle/>
        <a:p>
          <a:endParaRPr lang="tr-TR"/>
        </a:p>
      </dgm:t>
    </dgm:pt>
    <dgm:pt modelId="{363FFC47-D31F-4DBC-A1E6-435E68F421A3}" type="pres">
      <dgm:prSet presAssocID="{527A24FA-D203-4684-9BA2-1AE829A7CFBD}" presName="hierRoot2" presStyleCnt="0">
        <dgm:presLayoutVars>
          <dgm:hierBranch val="init"/>
        </dgm:presLayoutVars>
      </dgm:prSet>
      <dgm:spPr/>
    </dgm:pt>
    <dgm:pt modelId="{4C491B30-F55C-430D-84B8-62DE377246CB}" type="pres">
      <dgm:prSet presAssocID="{527A24FA-D203-4684-9BA2-1AE829A7CFBD}" presName="rootComposite" presStyleCnt="0"/>
      <dgm:spPr/>
    </dgm:pt>
    <dgm:pt modelId="{8A6B398A-D756-4D54-A8DF-CDA187634DE4}" type="pres">
      <dgm:prSet presAssocID="{527A24FA-D203-4684-9BA2-1AE829A7CFBD}" presName="rootText" presStyleLbl="node2" presStyleIdx="1" presStyleCnt="3" custScaleY="102530" custLinFactNeighborX="-4555" custLinFactNeighborY="3444">
        <dgm:presLayoutVars>
          <dgm:chPref val="3"/>
        </dgm:presLayoutVars>
      </dgm:prSet>
      <dgm:spPr/>
      <dgm:t>
        <a:bodyPr/>
        <a:lstStyle/>
        <a:p>
          <a:endParaRPr lang="tr-TR"/>
        </a:p>
      </dgm:t>
    </dgm:pt>
    <dgm:pt modelId="{3E254039-D406-471D-A779-D8E7D9F36B91}" type="pres">
      <dgm:prSet presAssocID="{527A24FA-D203-4684-9BA2-1AE829A7CFBD}" presName="rootConnector" presStyleLbl="node2" presStyleIdx="1" presStyleCnt="3"/>
      <dgm:spPr/>
      <dgm:t>
        <a:bodyPr/>
        <a:lstStyle/>
        <a:p>
          <a:endParaRPr lang="tr-TR"/>
        </a:p>
      </dgm:t>
    </dgm:pt>
    <dgm:pt modelId="{7273EEE6-06B9-4789-9A2D-0395033D3B3A}" type="pres">
      <dgm:prSet presAssocID="{527A24FA-D203-4684-9BA2-1AE829A7CFBD}" presName="hierChild4" presStyleCnt="0"/>
      <dgm:spPr/>
    </dgm:pt>
    <dgm:pt modelId="{CD0B84B0-5E24-4AFE-B2CF-6E417E22E5FA}" type="pres">
      <dgm:prSet presAssocID="{E85F8713-97E0-4C61-BDD8-72070DCFF388}" presName="Name37" presStyleLbl="parChTrans1D3" presStyleIdx="1" presStyleCnt="3"/>
      <dgm:spPr/>
      <dgm:t>
        <a:bodyPr/>
        <a:lstStyle/>
        <a:p>
          <a:endParaRPr lang="tr-TR"/>
        </a:p>
      </dgm:t>
    </dgm:pt>
    <dgm:pt modelId="{AAFA901F-6EDD-4660-9E26-0A3CA00980F6}" type="pres">
      <dgm:prSet presAssocID="{0C9F0181-3E21-4C31-A6FE-2BB5F0B0BC91}" presName="hierRoot2" presStyleCnt="0">
        <dgm:presLayoutVars>
          <dgm:hierBranch val="init"/>
        </dgm:presLayoutVars>
      </dgm:prSet>
      <dgm:spPr/>
    </dgm:pt>
    <dgm:pt modelId="{2B5933B9-D536-40F1-9155-BE60218131BD}" type="pres">
      <dgm:prSet presAssocID="{0C9F0181-3E21-4C31-A6FE-2BB5F0B0BC91}" presName="rootComposite" presStyleCnt="0"/>
      <dgm:spPr/>
    </dgm:pt>
    <dgm:pt modelId="{B1B7BECA-2647-46BE-A3E6-8BA510AE808E}" type="pres">
      <dgm:prSet presAssocID="{0C9F0181-3E21-4C31-A6FE-2BB5F0B0BC91}" presName="rootText" presStyleLbl="node3" presStyleIdx="1" presStyleCnt="3" custScaleX="105740" custScaleY="214776" custLinFactNeighborX="-7441" custLinFactNeighborY="-728">
        <dgm:presLayoutVars>
          <dgm:chPref val="3"/>
        </dgm:presLayoutVars>
      </dgm:prSet>
      <dgm:spPr/>
      <dgm:t>
        <a:bodyPr/>
        <a:lstStyle/>
        <a:p>
          <a:endParaRPr lang="tr-TR"/>
        </a:p>
      </dgm:t>
    </dgm:pt>
    <dgm:pt modelId="{DA8EE051-C8C3-4542-9794-5569E1CDC77A}" type="pres">
      <dgm:prSet presAssocID="{0C9F0181-3E21-4C31-A6FE-2BB5F0B0BC91}" presName="rootConnector" presStyleLbl="node3" presStyleIdx="1" presStyleCnt="3"/>
      <dgm:spPr/>
      <dgm:t>
        <a:bodyPr/>
        <a:lstStyle/>
        <a:p>
          <a:endParaRPr lang="tr-TR"/>
        </a:p>
      </dgm:t>
    </dgm:pt>
    <dgm:pt modelId="{5AE99F3E-D511-45EF-A0E0-1B934AF8A062}" type="pres">
      <dgm:prSet presAssocID="{0C9F0181-3E21-4C31-A6FE-2BB5F0B0BC91}" presName="hierChild4" presStyleCnt="0"/>
      <dgm:spPr/>
    </dgm:pt>
    <dgm:pt modelId="{7438BD0C-F01C-4B74-A774-95FE47B5E3FF}" type="pres">
      <dgm:prSet presAssocID="{0C9F0181-3E21-4C31-A6FE-2BB5F0B0BC91}" presName="hierChild5" presStyleCnt="0"/>
      <dgm:spPr/>
    </dgm:pt>
    <dgm:pt modelId="{6EF10288-A1EB-47D3-AD1A-E1DD22923CD1}" type="pres">
      <dgm:prSet presAssocID="{527A24FA-D203-4684-9BA2-1AE829A7CFBD}" presName="hierChild5" presStyleCnt="0"/>
      <dgm:spPr/>
    </dgm:pt>
    <dgm:pt modelId="{A7F27BE0-D506-4ED9-B051-F95D73179206}" type="pres">
      <dgm:prSet presAssocID="{A5DD4A73-FE19-46D0-9F76-C58B45A9FAAF}" presName="Name37" presStyleLbl="parChTrans1D2" presStyleIdx="2" presStyleCnt="3"/>
      <dgm:spPr/>
      <dgm:t>
        <a:bodyPr/>
        <a:lstStyle/>
        <a:p>
          <a:endParaRPr lang="tr-TR"/>
        </a:p>
      </dgm:t>
    </dgm:pt>
    <dgm:pt modelId="{34B172E3-BCCB-4E79-B4BD-833C89760766}" type="pres">
      <dgm:prSet presAssocID="{15116E60-A907-49FA-9D22-EE8CF08475A1}" presName="hierRoot2" presStyleCnt="0">
        <dgm:presLayoutVars>
          <dgm:hierBranch val="init"/>
        </dgm:presLayoutVars>
      </dgm:prSet>
      <dgm:spPr/>
    </dgm:pt>
    <dgm:pt modelId="{43F63E86-5498-4820-AF95-73B09A796A81}" type="pres">
      <dgm:prSet presAssocID="{15116E60-A907-49FA-9D22-EE8CF08475A1}" presName="rootComposite" presStyleCnt="0"/>
      <dgm:spPr/>
    </dgm:pt>
    <dgm:pt modelId="{19EE3FB3-8833-4614-99AE-2359BA5E83CE}" type="pres">
      <dgm:prSet presAssocID="{15116E60-A907-49FA-9D22-EE8CF08475A1}" presName="rootText" presStyleLbl="node2" presStyleIdx="2" presStyleCnt="3" custLinFactNeighborX="363" custLinFactNeighborY="572">
        <dgm:presLayoutVars>
          <dgm:chPref val="3"/>
        </dgm:presLayoutVars>
      </dgm:prSet>
      <dgm:spPr/>
      <dgm:t>
        <a:bodyPr/>
        <a:lstStyle/>
        <a:p>
          <a:endParaRPr lang="tr-TR"/>
        </a:p>
      </dgm:t>
    </dgm:pt>
    <dgm:pt modelId="{796352F0-733D-4195-AC00-30095B56415B}" type="pres">
      <dgm:prSet presAssocID="{15116E60-A907-49FA-9D22-EE8CF08475A1}" presName="rootConnector" presStyleLbl="node2" presStyleIdx="2" presStyleCnt="3"/>
      <dgm:spPr/>
      <dgm:t>
        <a:bodyPr/>
        <a:lstStyle/>
        <a:p>
          <a:endParaRPr lang="tr-TR"/>
        </a:p>
      </dgm:t>
    </dgm:pt>
    <dgm:pt modelId="{6FD8D621-BDE0-417A-B3D3-18749C1C58BC}" type="pres">
      <dgm:prSet presAssocID="{15116E60-A907-49FA-9D22-EE8CF08475A1}" presName="hierChild4" presStyleCnt="0"/>
      <dgm:spPr/>
    </dgm:pt>
    <dgm:pt modelId="{289BD6B0-43A2-46B9-84E6-5AA800686ACB}" type="pres">
      <dgm:prSet presAssocID="{22C5ED31-0570-4C16-AA9A-7CDA4BE124E5}" presName="Name37" presStyleLbl="parChTrans1D3" presStyleIdx="2" presStyleCnt="3"/>
      <dgm:spPr/>
      <dgm:t>
        <a:bodyPr/>
        <a:lstStyle/>
        <a:p>
          <a:endParaRPr lang="tr-TR"/>
        </a:p>
      </dgm:t>
    </dgm:pt>
    <dgm:pt modelId="{BB3B9E51-E9FC-443D-A622-91EEA989AF10}" type="pres">
      <dgm:prSet presAssocID="{80AD30F5-D0B6-4765-92EA-3A647CC290E0}" presName="hierRoot2" presStyleCnt="0">
        <dgm:presLayoutVars>
          <dgm:hierBranch val="init"/>
        </dgm:presLayoutVars>
      </dgm:prSet>
      <dgm:spPr/>
    </dgm:pt>
    <dgm:pt modelId="{455BC9BB-E40F-4095-B0CC-144D1C8CA653}" type="pres">
      <dgm:prSet presAssocID="{80AD30F5-D0B6-4765-92EA-3A647CC290E0}" presName="rootComposite" presStyleCnt="0"/>
      <dgm:spPr/>
    </dgm:pt>
    <dgm:pt modelId="{06E1811E-43D6-40CB-BE28-825617B27286}" type="pres">
      <dgm:prSet presAssocID="{80AD30F5-D0B6-4765-92EA-3A647CC290E0}" presName="rootText" presStyleLbl="node3" presStyleIdx="2" presStyleCnt="3" custScaleY="218128" custLinFactNeighborX="-11160" custLinFactNeighborY="-4056">
        <dgm:presLayoutVars>
          <dgm:chPref val="3"/>
        </dgm:presLayoutVars>
      </dgm:prSet>
      <dgm:spPr/>
      <dgm:t>
        <a:bodyPr/>
        <a:lstStyle/>
        <a:p>
          <a:endParaRPr lang="tr-TR"/>
        </a:p>
      </dgm:t>
    </dgm:pt>
    <dgm:pt modelId="{9B402B4D-F8D1-4742-A46A-412FD77904C6}" type="pres">
      <dgm:prSet presAssocID="{80AD30F5-D0B6-4765-92EA-3A647CC290E0}" presName="rootConnector" presStyleLbl="node3" presStyleIdx="2" presStyleCnt="3"/>
      <dgm:spPr/>
      <dgm:t>
        <a:bodyPr/>
        <a:lstStyle/>
        <a:p>
          <a:endParaRPr lang="tr-TR"/>
        </a:p>
      </dgm:t>
    </dgm:pt>
    <dgm:pt modelId="{EBD2CEFF-9CCA-43E0-AEFA-0D58D0E6795D}" type="pres">
      <dgm:prSet presAssocID="{80AD30F5-D0B6-4765-92EA-3A647CC290E0}" presName="hierChild4" presStyleCnt="0"/>
      <dgm:spPr/>
    </dgm:pt>
    <dgm:pt modelId="{AF6FFD47-7633-4259-AEC7-DDACF01175FD}" type="pres">
      <dgm:prSet presAssocID="{80AD30F5-D0B6-4765-92EA-3A647CC290E0}" presName="hierChild5" presStyleCnt="0"/>
      <dgm:spPr/>
    </dgm:pt>
    <dgm:pt modelId="{562FD91B-859D-48D0-AB8E-686C087782CF}" type="pres">
      <dgm:prSet presAssocID="{15116E60-A907-49FA-9D22-EE8CF08475A1}" presName="hierChild5" presStyleCnt="0"/>
      <dgm:spPr/>
    </dgm:pt>
    <dgm:pt modelId="{BBFF4D1A-BA68-4B95-BF67-FA6B8932DB25}" type="pres">
      <dgm:prSet presAssocID="{5B4681EC-2F31-4C6A-9F04-3AF841226889}" presName="hierChild3" presStyleCnt="0"/>
      <dgm:spPr/>
    </dgm:pt>
  </dgm:ptLst>
  <dgm:cxnLst>
    <dgm:cxn modelId="{EE707579-CB46-4F36-864C-BB04C6B56954}" type="presOf" srcId="{730F39C4-2320-4F98-8D60-F900B46BE3E3}" destId="{0638AC1A-D24B-43C4-A356-5CE53C3200A7}" srcOrd="0" destOrd="0" presId="urn:microsoft.com/office/officeart/2005/8/layout/orgChart1"/>
    <dgm:cxn modelId="{66D1FE1C-2292-49D9-9608-C8962E54ED8B}" type="presOf" srcId="{22C5ED31-0570-4C16-AA9A-7CDA4BE124E5}" destId="{289BD6B0-43A2-46B9-84E6-5AA800686ACB}" srcOrd="0" destOrd="0" presId="urn:microsoft.com/office/officeart/2005/8/layout/orgChart1"/>
    <dgm:cxn modelId="{1AA55759-9B27-4BA2-B94C-1B50F342556A}" srcId="{6A9344B6-AE25-4343-99F4-A0FA18F639EB}" destId="{5B4681EC-2F31-4C6A-9F04-3AF841226889}" srcOrd="0" destOrd="0" parTransId="{D0218F60-F4B3-43A8-9792-74A621FE3637}" sibTransId="{EF718702-4FC2-4891-80E6-F1DDF6B31753}"/>
    <dgm:cxn modelId="{CB0B2FD2-6829-451E-BAD9-36955DE8307A}" type="presOf" srcId="{15116E60-A907-49FA-9D22-EE8CF08475A1}" destId="{19EE3FB3-8833-4614-99AE-2359BA5E83CE}" srcOrd="0" destOrd="0" presId="urn:microsoft.com/office/officeart/2005/8/layout/orgChart1"/>
    <dgm:cxn modelId="{6A7DEAC3-D173-4826-BB43-6849EF7A30D1}" srcId="{527A24FA-D203-4684-9BA2-1AE829A7CFBD}" destId="{0C9F0181-3E21-4C31-A6FE-2BB5F0B0BC91}" srcOrd="0" destOrd="0" parTransId="{E85F8713-97E0-4C61-BDD8-72070DCFF388}" sibTransId="{460DEBB8-2859-4B6A-B2CA-F7C6F05DD709}"/>
    <dgm:cxn modelId="{571BEBAF-C89D-449C-8419-43189C6764A4}" type="presOf" srcId="{E85F8713-97E0-4C61-BDD8-72070DCFF388}" destId="{CD0B84B0-5E24-4AFE-B2CF-6E417E22E5FA}" srcOrd="0" destOrd="0" presId="urn:microsoft.com/office/officeart/2005/8/layout/orgChart1"/>
    <dgm:cxn modelId="{A123897C-DCA6-4322-B65D-1332106A2A80}" type="presOf" srcId="{9110E147-4526-4399-B741-9A01DF642C3D}" destId="{31E9486B-EA9A-458A-A435-E7D2DA482294}" srcOrd="1" destOrd="0" presId="urn:microsoft.com/office/officeart/2005/8/layout/orgChart1"/>
    <dgm:cxn modelId="{9C37A54A-4EE9-4151-B0F0-49864F66FD46}" type="presOf" srcId="{80AD30F5-D0B6-4765-92EA-3A647CC290E0}" destId="{06E1811E-43D6-40CB-BE28-825617B27286}" srcOrd="0" destOrd="0" presId="urn:microsoft.com/office/officeart/2005/8/layout/orgChart1"/>
    <dgm:cxn modelId="{BB56024C-5069-4E3E-9797-F6DF2583A112}" type="presOf" srcId="{A5DD4A73-FE19-46D0-9F76-C58B45A9FAAF}" destId="{A7F27BE0-D506-4ED9-B051-F95D73179206}" srcOrd="0" destOrd="0" presId="urn:microsoft.com/office/officeart/2005/8/layout/orgChart1"/>
    <dgm:cxn modelId="{0E96E9CD-9A78-41EF-BF86-603639AEF475}" type="presOf" srcId="{0C9F0181-3E21-4C31-A6FE-2BB5F0B0BC91}" destId="{B1B7BECA-2647-46BE-A3E6-8BA510AE808E}" srcOrd="0" destOrd="0" presId="urn:microsoft.com/office/officeart/2005/8/layout/orgChart1"/>
    <dgm:cxn modelId="{E29B8994-5BBA-4C92-8A9C-C45829C0FE01}" type="presOf" srcId="{527A24FA-D203-4684-9BA2-1AE829A7CFBD}" destId="{3E254039-D406-471D-A779-D8E7D9F36B91}" srcOrd="1" destOrd="0" presId="urn:microsoft.com/office/officeart/2005/8/layout/orgChart1"/>
    <dgm:cxn modelId="{1315C093-4D20-4126-A2AD-6AF2BE8031CF}" srcId="{5B4681EC-2F31-4C6A-9F04-3AF841226889}" destId="{15116E60-A907-49FA-9D22-EE8CF08475A1}" srcOrd="2" destOrd="0" parTransId="{A5DD4A73-FE19-46D0-9F76-C58B45A9FAAF}" sibTransId="{2A4AE293-4A7A-46C4-B0B0-33734CEF7C79}"/>
    <dgm:cxn modelId="{5344EEDE-F97A-42E7-8715-2A4A6EBF22C0}" type="presOf" srcId="{15116E60-A907-49FA-9D22-EE8CF08475A1}" destId="{796352F0-733D-4195-AC00-30095B56415B}" srcOrd="1" destOrd="0" presId="urn:microsoft.com/office/officeart/2005/8/layout/orgChart1"/>
    <dgm:cxn modelId="{BCAD5876-A619-4B47-BC55-5C2D6D8544A5}" srcId="{15116E60-A907-49FA-9D22-EE8CF08475A1}" destId="{80AD30F5-D0B6-4765-92EA-3A647CC290E0}" srcOrd="0" destOrd="0" parTransId="{22C5ED31-0570-4C16-AA9A-7CDA4BE124E5}" sibTransId="{52521C7B-C6C7-41FF-AD36-D6C5818F2079}"/>
    <dgm:cxn modelId="{1067B50C-1B20-448A-A924-1481D9504840}" srcId="{5B4681EC-2F31-4C6A-9F04-3AF841226889}" destId="{527A24FA-D203-4684-9BA2-1AE829A7CFBD}" srcOrd="1" destOrd="0" parTransId="{9E8258D3-52C5-4F8E-B3BE-837CD08B5413}" sibTransId="{267C3C91-99EC-464E-9BB5-2F7D94B7FC4D}"/>
    <dgm:cxn modelId="{19466A5D-D155-4510-B83B-86326307A755}" type="presOf" srcId="{5B4681EC-2F31-4C6A-9F04-3AF841226889}" destId="{A249AE4F-BD25-4F9B-BA78-9E127AE7D535}" srcOrd="1" destOrd="0" presId="urn:microsoft.com/office/officeart/2005/8/layout/orgChart1"/>
    <dgm:cxn modelId="{08CC247E-5748-431D-B2EE-520FA0ECC42F}" type="presOf" srcId="{6A9344B6-AE25-4343-99F4-A0FA18F639EB}" destId="{153F5D47-07CF-4806-A395-94779A6EE796}" srcOrd="0" destOrd="0" presId="urn:microsoft.com/office/officeart/2005/8/layout/orgChart1"/>
    <dgm:cxn modelId="{9C426383-D3AF-4FBD-9DC9-ABD306D766D3}" type="presOf" srcId="{9E8258D3-52C5-4F8E-B3BE-837CD08B5413}" destId="{DB1E452C-3024-4DF3-B677-4CEC992EA2A2}" srcOrd="0" destOrd="0" presId="urn:microsoft.com/office/officeart/2005/8/layout/orgChart1"/>
    <dgm:cxn modelId="{8B188AA3-C1D9-4731-85BA-88EF02C60003}" type="presOf" srcId="{0C9F0181-3E21-4C31-A6FE-2BB5F0B0BC91}" destId="{DA8EE051-C8C3-4542-9794-5569E1CDC77A}" srcOrd="1" destOrd="0" presId="urn:microsoft.com/office/officeart/2005/8/layout/orgChart1"/>
    <dgm:cxn modelId="{AC20A6D0-E809-4972-BE28-EBE059DC852F}" type="presOf" srcId="{C5003C80-6A18-44DF-8F39-0C7335794831}" destId="{203EFC23-8378-487C-952B-0F1D46421C56}" srcOrd="0" destOrd="0" presId="urn:microsoft.com/office/officeart/2005/8/layout/orgChart1"/>
    <dgm:cxn modelId="{5437E5FA-D9EF-4884-8BBC-908BAED07629}" type="presOf" srcId="{9110E147-4526-4399-B741-9A01DF642C3D}" destId="{EC2D13B2-F3DD-4D07-9232-853BD03CE64B}" srcOrd="0" destOrd="0" presId="urn:microsoft.com/office/officeart/2005/8/layout/orgChart1"/>
    <dgm:cxn modelId="{06C38F49-F37D-416D-96A1-856AB61626BF}" srcId="{5B4681EC-2F31-4C6A-9F04-3AF841226889}" destId="{9110E147-4526-4399-B741-9A01DF642C3D}" srcOrd="0" destOrd="0" parTransId="{9B7A5F7E-85D5-43B2-BC4E-3706F069CA7D}" sibTransId="{9FB5A746-6745-4334-A543-819638600666}"/>
    <dgm:cxn modelId="{B5C93219-8A1C-4A69-A6AD-AD9F81287335}" srcId="{9110E147-4526-4399-B741-9A01DF642C3D}" destId="{C5003C80-6A18-44DF-8F39-0C7335794831}" srcOrd="0" destOrd="0" parTransId="{730F39C4-2320-4F98-8D60-F900B46BE3E3}" sibTransId="{4F706BC0-5F84-48D0-BBF0-D1F63646F6C0}"/>
    <dgm:cxn modelId="{DA0C34DA-D4C3-4F0A-BB66-B7E663B075A0}" type="presOf" srcId="{9B7A5F7E-85D5-43B2-BC4E-3706F069CA7D}" destId="{923EEB35-BFE5-4818-ADC6-66021E573B04}" srcOrd="0" destOrd="0" presId="urn:microsoft.com/office/officeart/2005/8/layout/orgChart1"/>
    <dgm:cxn modelId="{0EFBD6DF-38D4-4491-A5D0-A604356DD61B}" type="presOf" srcId="{527A24FA-D203-4684-9BA2-1AE829A7CFBD}" destId="{8A6B398A-D756-4D54-A8DF-CDA187634DE4}" srcOrd="0" destOrd="0" presId="urn:microsoft.com/office/officeart/2005/8/layout/orgChart1"/>
    <dgm:cxn modelId="{4CAACAF8-E9A9-45BF-A84F-D9E2CE052A92}" type="presOf" srcId="{5B4681EC-2F31-4C6A-9F04-3AF841226889}" destId="{AFC406F1-1978-4CE1-86D4-7C30DA4C296C}" srcOrd="0" destOrd="0" presId="urn:microsoft.com/office/officeart/2005/8/layout/orgChart1"/>
    <dgm:cxn modelId="{0E41813B-7B3E-4D17-B5C3-C9A71B629713}" type="presOf" srcId="{C5003C80-6A18-44DF-8F39-0C7335794831}" destId="{8149A093-CC24-4E94-914F-97C18C9BF073}" srcOrd="1" destOrd="0" presId="urn:microsoft.com/office/officeart/2005/8/layout/orgChart1"/>
    <dgm:cxn modelId="{8526F0BD-F0DA-4724-8A74-4F456AAA4125}" type="presOf" srcId="{80AD30F5-D0B6-4765-92EA-3A647CC290E0}" destId="{9B402B4D-F8D1-4742-A46A-412FD77904C6}" srcOrd="1" destOrd="0" presId="urn:microsoft.com/office/officeart/2005/8/layout/orgChart1"/>
    <dgm:cxn modelId="{89B75572-AC23-4A8F-9268-F7FDCBA59CD0}" type="presParOf" srcId="{153F5D47-07CF-4806-A395-94779A6EE796}" destId="{3B1090E2-94D0-49F3-B88B-18C9819274CF}" srcOrd="0" destOrd="0" presId="urn:microsoft.com/office/officeart/2005/8/layout/orgChart1"/>
    <dgm:cxn modelId="{9EF23B3F-6549-4E56-9391-5674CD825030}" type="presParOf" srcId="{3B1090E2-94D0-49F3-B88B-18C9819274CF}" destId="{D099E1C4-B912-434D-A121-7D719F22664D}" srcOrd="0" destOrd="0" presId="urn:microsoft.com/office/officeart/2005/8/layout/orgChart1"/>
    <dgm:cxn modelId="{2247A391-6C21-44BD-AC9C-8C5D54D7F0E3}" type="presParOf" srcId="{D099E1C4-B912-434D-A121-7D719F22664D}" destId="{AFC406F1-1978-4CE1-86D4-7C30DA4C296C}" srcOrd="0" destOrd="0" presId="urn:microsoft.com/office/officeart/2005/8/layout/orgChart1"/>
    <dgm:cxn modelId="{2B2B12C7-2B95-44C3-8252-C792003E0BDB}" type="presParOf" srcId="{D099E1C4-B912-434D-A121-7D719F22664D}" destId="{A249AE4F-BD25-4F9B-BA78-9E127AE7D535}" srcOrd="1" destOrd="0" presId="urn:microsoft.com/office/officeart/2005/8/layout/orgChart1"/>
    <dgm:cxn modelId="{2BFCB875-463F-4A1C-892B-4F10E9F76B5C}" type="presParOf" srcId="{3B1090E2-94D0-49F3-B88B-18C9819274CF}" destId="{1DB12780-915A-4EA0-BBDB-453964E5F836}" srcOrd="1" destOrd="0" presId="urn:microsoft.com/office/officeart/2005/8/layout/orgChart1"/>
    <dgm:cxn modelId="{0BC91DBE-1C65-4BA2-81B5-3559A03A1781}" type="presParOf" srcId="{1DB12780-915A-4EA0-BBDB-453964E5F836}" destId="{923EEB35-BFE5-4818-ADC6-66021E573B04}" srcOrd="0" destOrd="0" presId="urn:microsoft.com/office/officeart/2005/8/layout/orgChart1"/>
    <dgm:cxn modelId="{E258E597-9443-4048-A435-D2045DB94805}" type="presParOf" srcId="{1DB12780-915A-4EA0-BBDB-453964E5F836}" destId="{184803D5-AD9D-4F64-A7F7-30C26BED5EC6}" srcOrd="1" destOrd="0" presId="urn:microsoft.com/office/officeart/2005/8/layout/orgChart1"/>
    <dgm:cxn modelId="{D73EF4F0-7692-4530-9AAE-CBDDCA5BBDFD}" type="presParOf" srcId="{184803D5-AD9D-4F64-A7F7-30C26BED5EC6}" destId="{9275444B-C387-4D69-8279-CE9BA0A91620}" srcOrd="0" destOrd="0" presId="urn:microsoft.com/office/officeart/2005/8/layout/orgChart1"/>
    <dgm:cxn modelId="{FE24C68F-874C-44C3-999A-81B16EE93FF0}" type="presParOf" srcId="{9275444B-C387-4D69-8279-CE9BA0A91620}" destId="{EC2D13B2-F3DD-4D07-9232-853BD03CE64B}" srcOrd="0" destOrd="0" presId="urn:microsoft.com/office/officeart/2005/8/layout/orgChart1"/>
    <dgm:cxn modelId="{B34AA3B3-F0B2-47FA-8F66-8E20CECD49A4}" type="presParOf" srcId="{9275444B-C387-4D69-8279-CE9BA0A91620}" destId="{31E9486B-EA9A-458A-A435-E7D2DA482294}" srcOrd="1" destOrd="0" presId="urn:microsoft.com/office/officeart/2005/8/layout/orgChart1"/>
    <dgm:cxn modelId="{C699CA55-6021-4693-9EAD-09A50FA00158}" type="presParOf" srcId="{184803D5-AD9D-4F64-A7F7-30C26BED5EC6}" destId="{29FA2944-8449-4775-A408-B7B93921C24A}" srcOrd="1" destOrd="0" presId="urn:microsoft.com/office/officeart/2005/8/layout/orgChart1"/>
    <dgm:cxn modelId="{54A82087-1F46-4B4B-AC72-BCE272EF11DE}" type="presParOf" srcId="{29FA2944-8449-4775-A408-B7B93921C24A}" destId="{0638AC1A-D24B-43C4-A356-5CE53C3200A7}" srcOrd="0" destOrd="0" presId="urn:microsoft.com/office/officeart/2005/8/layout/orgChart1"/>
    <dgm:cxn modelId="{AC845B7F-5F60-4DA9-867F-1EC724F2CC16}" type="presParOf" srcId="{29FA2944-8449-4775-A408-B7B93921C24A}" destId="{5A39B77D-6DAC-41A8-A954-66DF24538E4E}" srcOrd="1" destOrd="0" presId="urn:microsoft.com/office/officeart/2005/8/layout/orgChart1"/>
    <dgm:cxn modelId="{FC713AAD-F005-41B0-95D4-6BB564BB9BA8}" type="presParOf" srcId="{5A39B77D-6DAC-41A8-A954-66DF24538E4E}" destId="{ACB65A27-AD3F-4F6C-B68E-D74E578EB486}" srcOrd="0" destOrd="0" presId="urn:microsoft.com/office/officeart/2005/8/layout/orgChart1"/>
    <dgm:cxn modelId="{41D30936-B538-4B63-B317-DCD3CC4E6217}" type="presParOf" srcId="{ACB65A27-AD3F-4F6C-B68E-D74E578EB486}" destId="{203EFC23-8378-487C-952B-0F1D46421C56}" srcOrd="0" destOrd="0" presId="urn:microsoft.com/office/officeart/2005/8/layout/orgChart1"/>
    <dgm:cxn modelId="{C29642EA-481A-40F2-950F-1FFEEF4B624F}" type="presParOf" srcId="{ACB65A27-AD3F-4F6C-B68E-D74E578EB486}" destId="{8149A093-CC24-4E94-914F-97C18C9BF073}" srcOrd="1" destOrd="0" presId="urn:microsoft.com/office/officeart/2005/8/layout/orgChart1"/>
    <dgm:cxn modelId="{69FD26F1-0FCE-48C9-9CAC-E02D7143E11F}" type="presParOf" srcId="{5A39B77D-6DAC-41A8-A954-66DF24538E4E}" destId="{38E44DE5-8E10-4D7F-A531-154DB5AE344E}" srcOrd="1" destOrd="0" presId="urn:microsoft.com/office/officeart/2005/8/layout/orgChart1"/>
    <dgm:cxn modelId="{082BCF7F-D87D-4382-9B8D-07459D2DF6F2}" type="presParOf" srcId="{5A39B77D-6DAC-41A8-A954-66DF24538E4E}" destId="{6C52C253-BA90-41AE-B4ED-92CAE7DBAC75}" srcOrd="2" destOrd="0" presId="urn:microsoft.com/office/officeart/2005/8/layout/orgChart1"/>
    <dgm:cxn modelId="{4EFEC012-F665-4D41-95B5-61A8D6A45EF5}" type="presParOf" srcId="{184803D5-AD9D-4F64-A7F7-30C26BED5EC6}" destId="{F0F4C040-568D-4CAA-8E77-6DE5C889345F}" srcOrd="2" destOrd="0" presId="urn:microsoft.com/office/officeart/2005/8/layout/orgChart1"/>
    <dgm:cxn modelId="{3793BF69-CED6-4C05-8722-8871E454F8CF}" type="presParOf" srcId="{1DB12780-915A-4EA0-BBDB-453964E5F836}" destId="{DB1E452C-3024-4DF3-B677-4CEC992EA2A2}" srcOrd="2" destOrd="0" presId="urn:microsoft.com/office/officeart/2005/8/layout/orgChart1"/>
    <dgm:cxn modelId="{2C0DC3D5-3789-4AF3-A77B-D64847D0B2F8}" type="presParOf" srcId="{1DB12780-915A-4EA0-BBDB-453964E5F836}" destId="{363FFC47-D31F-4DBC-A1E6-435E68F421A3}" srcOrd="3" destOrd="0" presId="urn:microsoft.com/office/officeart/2005/8/layout/orgChart1"/>
    <dgm:cxn modelId="{F9264790-08DE-4618-B152-F9B1BB78873B}" type="presParOf" srcId="{363FFC47-D31F-4DBC-A1E6-435E68F421A3}" destId="{4C491B30-F55C-430D-84B8-62DE377246CB}" srcOrd="0" destOrd="0" presId="urn:microsoft.com/office/officeart/2005/8/layout/orgChart1"/>
    <dgm:cxn modelId="{2015A126-2107-4DE8-94CC-A81C72E92D80}" type="presParOf" srcId="{4C491B30-F55C-430D-84B8-62DE377246CB}" destId="{8A6B398A-D756-4D54-A8DF-CDA187634DE4}" srcOrd="0" destOrd="0" presId="urn:microsoft.com/office/officeart/2005/8/layout/orgChart1"/>
    <dgm:cxn modelId="{88A7A781-8C89-4FBC-8C0D-ADC448B416CE}" type="presParOf" srcId="{4C491B30-F55C-430D-84B8-62DE377246CB}" destId="{3E254039-D406-471D-A779-D8E7D9F36B91}" srcOrd="1" destOrd="0" presId="urn:microsoft.com/office/officeart/2005/8/layout/orgChart1"/>
    <dgm:cxn modelId="{DFDBC9F4-055B-4FCD-A9A4-0AC368C3CAFC}" type="presParOf" srcId="{363FFC47-D31F-4DBC-A1E6-435E68F421A3}" destId="{7273EEE6-06B9-4789-9A2D-0395033D3B3A}" srcOrd="1" destOrd="0" presId="urn:microsoft.com/office/officeart/2005/8/layout/orgChart1"/>
    <dgm:cxn modelId="{FCC0FDFD-0C18-439F-A727-6B9DEE102524}" type="presParOf" srcId="{7273EEE6-06B9-4789-9A2D-0395033D3B3A}" destId="{CD0B84B0-5E24-4AFE-B2CF-6E417E22E5FA}" srcOrd="0" destOrd="0" presId="urn:microsoft.com/office/officeart/2005/8/layout/orgChart1"/>
    <dgm:cxn modelId="{106A67FA-AF38-4DE2-9C30-6F1BB8AB69A9}" type="presParOf" srcId="{7273EEE6-06B9-4789-9A2D-0395033D3B3A}" destId="{AAFA901F-6EDD-4660-9E26-0A3CA00980F6}" srcOrd="1" destOrd="0" presId="urn:microsoft.com/office/officeart/2005/8/layout/orgChart1"/>
    <dgm:cxn modelId="{82BE7FC6-E5E9-4670-A396-3394F31D66C9}" type="presParOf" srcId="{AAFA901F-6EDD-4660-9E26-0A3CA00980F6}" destId="{2B5933B9-D536-40F1-9155-BE60218131BD}" srcOrd="0" destOrd="0" presId="urn:microsoft.com/office/officeart/2005/8/layout/orgChart1"/>
    <dgm:cxn modelId="{343F9E64-D632-415D-833B-9302DCF4E401}" type="presParOf" srcId="{2B5933B9-D536-40F1-9155-BE60218131BD}" destId="{B1B7BECA-2647-46BE-A3E6-8BA510AE808E}" srcOrd="0" destOrd="0" presId="urn:microsoft.com/office/officeart/2005/8/layout/orgChart1"/>
    <dgm:cxn modelId="{260C4E0E-1F5D-4A7F-8833-D626CA32CD47}" type="presParOf" srcId="{2B5933B9-D536-40F1-9155-BE60218131BD}" destId="{DA8EE051-C8C3-4542-9794-5569E1CDC77A}" srcOrd="1" destOrd="0" presId="urn:microsoft.com/office/officeart/2005/8/layout/orgChart1"/>
    <dgm:cxn modelId="{A8AEEBB2-87FB-4418-A24E-A2A68365A6B0}" type="presParOf" srcId="{AAFA901F-6EDD-4660-9E26-0A3CA00980F6}" destId="{5AE99F3E-D511-45EF-A0E0-1B934AF8A062}" srcOrd="1" destOrd="0" presId="urn:microsoft.com/office/officeart/2005/8/layout/orgChart1"/>
    <dgm:cxn modelId="{AFD043B6-EB5E-4958-B2CB-7DAA665FE18F}" type="presParOf" srcId="{AAFA901F-6EDD-4660-9E26-0A3CA00980F6}" destId="{7438BD0C-F01C-4B74-A774-95FE47B5E3FF}" srcOrd="2" destOrd="0" presId="urn:microsoft.com/office/officeart/2005/8/layout/orgChart1"/>
    <dgm:cxn modelId="{B1B3092D-C214-4181-8A54-3436922110EC}" type="presParOf" srcId="{363FFC47-D31F-4DBC-A1E6-435E68F421A3}" destId="{6EF10288-A1EB-47D3-AD1A-E1DD22923CD1}" srcOrd="2" destOrd="0" presId="urn:microsoft.com/office/officeart/2005/8/layout/orgChart1"/>
    <dgm:cxn modelId="{253485CD-19A9-44AB-AD0C-C35A17600E39}" type="presParOf" srcId="{1DB12780-915A-4EA0-BBDB-453964E5F836}" destId="{A7F27BE0-D506-4ED9-B051-F95D73179206}" srcOrd="4" destOrd="0" presId="urn:microsoft.com/office/officeart/2005/8/layout/orgChart1"/>
    <dgm:cxn modelId="{BC03AB70-33A4-40B4-9CB1-B56C726AF55D}" type="presParOf" srcId="{1DB12780-915A-4EA0-BBDB-453964E5F836}" destId="{34B172E3-BCCB-4E79-B4BD-833C89760766}" srcOrd="5" destOrd="0" presId="urn:microsoft.com/office/officeart/2005/8/layout/orgChart1"/>
    <dgm:cxn modelId="{1235B178-81E7-4362-A588-BCC142FCA611}" type="presParOf" srcId="{34B172E3-BCCB-4E79-B4BD-833C89760766}" destId="{43F63E86-5498-4820-AF95-73B09A796A81}" srcOrd="0" destOrd="0" presId="urn:microsoft.com/office/officeart/2005/8/layout/orgChart1"/>
    <dgm:cxn modelId="{A3FC1446-7F24-4621-8DA5-56A82F1320C9}" type="presParOf" srcId="{43F63E86-5498-4820-AF95-73B09A796A81}" destId="{19EE3FB3-8833-4614-99AE-2359BA5E83CE}" srcOrd="0" destOrd="0" presId="urn:microsoft.com/office/officeart/2005/8/layout/orgChart1"/>
    <dgm:cxn modelId="{E054FA53-33EB-48CE-81E3-288CE4F3DAAC}" type="presParOf" srcId="{43F63E86-5498-4820-AF95-73B09A796A81}" destId="{796352F0-733D-4195-AC00-30095B56415B}" srcOrd="1" destOrd="0" presId="urn:microsoft.com/office/officeart/2005/8/layout/orgChart1"/>
    <dgm:cxn modelId="{6BFE55A5-BD27-48B9-9FBB-AA4C544E063C}" type="presParOf" srcId="{34B172E3-BCCB-4E79-B4BD-833C89760766}" destId="{6FD8D621-BDE0-417A-B3D3-18749C1C58BC}" srcOrd="1" destOrd="0" presId="urn:microsoft.com/office/officeart/2005/8/layout/orgChart1"/>
    <dgm:cxn modelId="{502E98A4-0733-402C-AC09-B6F0EEF9DC9D}" type="presParOf" srcId="{6FD8D621-BDE0-417A-B3D3-18749C1C58BC}" destId="{289BD6B0-43A2-46B9-84E6-5AA800686ACB}" srcOrd="0" destOrd="0" presId="urn:microsoft.com/office/officeart/2005/8/layout/orgChart1"/>
    <dgm:cxn modelId="{5EE3E4C7-87DD-40A2-B39D-77FE052D60D6}" type="presParOf" srcId="{6FD8D621-BDE0-417A-B3D3-18749C1C58BC}" destId="{BB3B9E51-E9FC-443D-A622-91EEA989AF10}" srcOrd="1" destOrd="0" presId="urn:microsoft.com/office/officeart/2005/8/layout/orgChart1"/>
    <dgm:cxn modelId="{ED970854-17EC-43B0-9EB7-3E11705690C8}" type="presParOf" srcId="{BB3B9E51-E9FC-443D-A622-91EEA989AF10}" destId="{455BC9BB-E40F-4095-B0CC-144D1C8CA653}" srcOrd="0" destOrd="0" presId="urn:microsoft.com/office/officeart/2005/8/layout/orgChart1"/>
    <dgm:cxn modelId="{6B37379E-79F0-44D6-ADD9-51A530A55F50}" type="presParOf" srcId="{455BC9BB-E40F-4095-B0CC-144D1C8CA653}" destId="{06E1811E-43D6-40CB-BE28-825617B27286}" srcOrd="0" destOrd="0" presId="urn:microsoft.com/office/officeart/2005/8/layout/orgChart1"/>
    <dgm:cxn modelId="{7F9C5C7B-2B87-490B-AC95-309C9B0E8D22}" type="presParOf" srcId="{455BC9BB-E40F-4095-B0CC-144D1C8CA653}" destId="{9B402B4D-F8D1-4742-A46A-412FD77904C6}" srcOrd="1" destOrd="0" presId="urn:microsoft.com/office/officeart/2005/8/layout/orgChart1"/>
    <dgm:cxn modelId="{2C970789-F2C2-48D5-AD88-B6F52E31E497}" type="presParOf" srcId="{BB3B9E51-E9FC-443D-A622-91EEA989AF10}" destId="{EBD2CEFF-9CCA-43E0-AEFA-0D58D0E6795D}" srcOrd="1" destOrd="0" presId="urn:microsoft.com/office/officeart/2005/8/layout/orgChart1"/>
    <dgm:cxn modelId="{F58FEEEC-CC68-4448-973C-DB7BEA488B00}" type="presParOf" srcId="{BB3B9E51-E9FC-443D-A622-91EEA989AF10}" destId="{AF6FFD47-7633-4259-AEC7-DDACF01175FD}" srcOrd="2" destOrd="0" presId="urn:microsoft.com/office/officeart/2005/8/layout/orgChart1"/>
    <dgm:cxn modelId="{625320C4-A0CD-4C6A-8553-AFAB4304AFF5}" type="presParOf" srcId="{34B172E3-BCCB-4E79-B4BD-833C89760766}" destId="{562FD91B-859D-48D0-AB8E-686C087782CF}" srcOrd="2" destOrd="0" presId="urn:microsoft.com/office/officeart/2005/8/layout/orgChart1"/>
    <dgm:cxn modelId="{F6834F20-3FBE-4AB5-ABE6-B2658888402C}" type="presParOf" srcId="{3B1090E2-94D0-49F3-B88B-18C9819274CF}" destId="{BBFF4D1A-BA68-4B95-BF67-FA6B8932DB25}" srcOrd="2" destOrd="0" presId="urn:microsoft.com/office/officeart/2005/8/layout/orgChart1"/>
  </dgm:cxnLst>
  <dgm:bg>
    <a:solidFill>
      <a:srgbClr val="FFFFFF"/>
    </a:solidFill>
  </dgm:bg>
  <dgm:whole>
    <a:ln>
      <a:solidFill>
        <a:schemeClr val="accent3">
          <a:lumMod val="20000"/>
          <a:lumOff val="80000"/>
        </a:schemeClr>
      </a:solidFill>
    </a:ln>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09C9387-46E1-4222-B576-1F6807367731}" type="datetimeFigureOut">
              <a:rPr lang="tr-TR"/>
              <a:pPr>
                <a:defRPr/>
              </a:pPr>
              <a:t>27.11.2013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A3CA011-21AE-4314-B532-C0C98F23249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4275"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5427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FB061-4B4C-4D6C-8EED-7A3017FDB728}" type="slidenum">
              <a:rPr lang="tr-TR"/>
              <a:pPr fontAlgn="base">
                <a:spcBef>
                  <a:spcPct val="0"/>
                </a:spcBef>
                <a:spcAft>
                  <a:spcPct val="0"/>
                </a:spcAft>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F963253B-0EAD-4CCB-AE56-F127E12F2AB0}" type="datetimeFigureOut">
              <a:rPr lang="tr-TR"/>
              <a:pPr>
                <a:defRPr/>
              </a:pPr>
              <a:t>27.11.2013</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9AE19769-E79F-402B-BAAC-7368ABB8B781}"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6DF9C618-9D44-4F3F-9462-2D3E70109AAF}" type="datetimeFigureOut">
              <a:rPr lang="tr-TR"/>
              <a:pPr>
                <a:defRPr/>
              </a:pPr>
              <a:t>27.11.2013</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AAAC3727-3FE6-472B-A7F7-B04CE551698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56531B54-4DDD-409D-A3B7-105B245A53E7}" type="datetimeFigureOut">
              <a:rPr lang="tr-TR"/>
              <a:pPr>
                <a:defRPr/>
              </a:pPr>
              <a:t>27.11.2013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258137E-DB90-4ADC-8B39-E910403702C9}"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ED1506A6-B4DB-499B-8EF3-FB23929189E3}" type="datetimeFigureOut">
              <a:rPr lang="tr-TR"/>
              <a:pPr>
                <a:defRPr/>
              </a:pPr>
              <a:t>27.11.2013</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749A8835-A411-4341-9028-10E375496EE5}"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B8D8A4CC-6C36-4B10-9CF7-841C28A3EAFF}" type="datetimeFigureOut">
              <a:rPr lang="tr-TR"/>
              <a:pPr>
                <a:defRPr/>
              </a:pPr>
              <a:t>27.11.2013</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291A2B4E-B56F-4973-8912-73D3226A1D66}"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182C3FBF-722A-4FA5-A8D1-B4BDE20B1ACC}" type="datetimeFigureOut">
              <a:rPr lang="tr-TR"/>
              <a:pPr>
                <a:defRPr/>
              </a:pPr>
              <a:t>27.11.2013</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101BE66D-10C1-46D6-B0CC-0AAE17DE77A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6CFBBAB4-DC38-475E-A121-039F73E98672}" type="datetimeFigureOut">
              <a:rPr lang="tr-TR"/>
              <a:pPr>
                <a:defRPr/>
              </a:pPr>
              <a:t>27.11.2013</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B6BEC915-302F-43F7-9C99-D5B01C7EAA7F}"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7DC7A236-248B-439B-BB1E-992BF288247E}" type="datetimeFigureOut">
              <a:rPr lang="tr-TR"/>
              <a:pPr>
                <a:defRPr/>
              </a:pPr>
              <a:t>27.11.2013</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860303F7-1725-4BB4-BAB2-8AF8485F9F3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2 Veri Yer Tutucusu"/>
          <p:cNvSpPr>
            <a:spLocks noGrp="1"/>
          </p:cNvSpPr>
          <p:nvPr>
            <p:ph type="dt" sz="half" idx="10"/>
          </p:nvPr>
        </p:nvSpPr>
        <p:spPr/>
        <p:txBody>
          <a:bodyPr/>
          <a:lstStyle>
            <a:lvl1pPr>
              <a:defRPr/>
            </a:lvl1pPr>
          </a:lstStyle>
          <a:p>
            <a:pPr>
              <a:defRPr/>
            </a:pPr>
            <a:fld id="{9D81E966-1EA9-475C-9C28-9BD792CFD09E}" type="datetimeFigureOut">
              <a:rPr lang="tr-TR"/>
              <a:pPr>
                <a:defRPr/>
              </a:pPr>
              <a:t>27.11.2013</a:t>
            </a:fld>
            <a:endParaRPr lang="tr-TR"/>
          </a:p>
        </p:txBody>
      </p:sp>
      <p:sp>
        <p:nvSpPr>
          <p:cNvPr id="3" name="23 Altbilgi Yer Tutucusu"/>
          <p:cNvSpPr>
            <a:spLocks noGrp="1"/>
          </p:cNvSpPr>
          <p:nvPr>
            <p:ph type="ftr" sz="quarter" idx="11"/>
          </p:nvPr>
        </p:nvSpPr>
        <p:spPr/>
        <p:txBody>
          <a:bodyPr/>
          <a:lstStyle>
            <a:lvl1pPr>
              <a:defRPr/>
            </a:lvl1pPr>
          </a:lstStyle>
          <a:p>
            <a:pPr>
              <a:defRPr/>
            </a:pPr>
            <a:endParaRPr lang="tr-TR"/>
          </a:p>
        </p:txBody>
      </p:sp>
      <p:sp>
        <p:nvSpPr>
          <p:cNvPr id="4" name="6 Slayt Numarası Yer Tutucusu"/>
          <p:cNvSpPr>
            <a:spLocks noGrp="1"/>
          </p:cNvSpPr>
          <p:nvPr>
            <p:ph type="sldNum" sz="quarter" idx="12"/>
          </p:nvPr>
        </p:nvSpPr>
        <p:spPr/>
        <p:txBody>
          <a:bodyPr/>
          <a:lstStyle>
            <a:lvl1pPr>
              <a:defRPr/>
            </a:lvl1pPr>
          </a:lstStyle>
          <a:p>
            <a:pPr>
              <a:defRPr/>
            </a:pPr>
            <a:fld id="{4843E7E4-DCB6-4E39-B3CF-229415EED22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BAF0E0A0-FE1E-4AB3-A3F4-8D99E70FBDA6}" type="datetimeFigureOut">
              <a:rPr lang="tr-TR"/>
              <a:pPr>
                <a:defRPr/>
              </a:pPr>
              <a:t>27.11.2013</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308A5B26-1A06-4E79-9B97-4C87D11C0A7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4AE0B63B-5BB1-4E56-B5B1-DC4E1407D95A}" type="datetimeFigureOut">
              <a:rPr lang="tr-TR"/>
              <a:pPr>
                <a:defRPr/>
              </a:pPr>
              <a:t>27.11.2013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64F67536-95D6-4E26-B2BD-5416D053341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F6A5ED02-C59C-4A72-B1E5-139EF2375046}" type="datetimeFigureOut">
              <a:rPr lang="tr-TR"/>
              <a:pPr>
                <a:defRPr/>
              </a:pPr>
              <a:t>27.11.2013</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F74AF73E-68BB-45F8-B217-A5C8A81E3CFB}"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04" r:id="rId4"/>
    <p:sldLayoutId id="2147483710" r:id="rId5"/>
    <p:sldLayoutId id="2147483705" r:id="rId6"/>
    <p:sldLayoutId id="2147483711" r:id="rId7"/>
    <p:sldLayoutId id="2147483712" r:id="rId8"/>
    <p:sldLayoutId id="2147483713" r:id="rId9"/>
    <p:sldLayoutId id="2147483706" r:id="rId10"/>
    <p:sldLayoutId id="2147483714"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28625" y="714375"/>
            <a:ext cx="8458200" cy="914400"/>
          </a:xfrm>
        </p:spPr>
        <p:txBody>
          <a:bodyPr>
            <a:noAutofit/>
          </a:bodyPr>
          <a:lstStyle/>
          <a:p>
            <a:pPr algn="ctr" fontAlgn="auto">
              <a:spcAft>
                <a:spcPts val="0"/>
              </a:spcAft>
              <a:buFont typeface="Wingdings 2"/>
              <a:buNone/>
              <a:defRPr/>
            </a:pPr>
            <a:r>
              <a:rPr lang="tr-TR" sz="6000" b="1" dirty="0" smtClean="0"/>
              <a:t>SU ÜRÜNLERİ</a:t>
            </a:r>
            <a:endParaRPr lang="tr-TR" sz="6000" b="1" dirty="0"/>
          </a:p>
        </p:txBody>
      </p:sp>
      <p:sp>
        <p:nvSpPr>
          <p:cNvPr id="6" name="5 Metin kutusu"/>
          <p:cNvSpPr txBox="1"/>
          <p:nvPr/>
        </p:nvSpPr>
        <p:spPr>
          <a:xfrm>
            <a:off x="1500188" y="2143125"/>
            <a:ext cx="6215062" cy="708025"/>
          </a:xfrm>
          <a:prstGeom prst="rect">
            <a:avLst/>
          </a:prstGeom>
          <a:noFill/>
        </p:spPr>
        <p:txBody>
          <a:bodyPr>
            <a:spAutoFit/>
          </a:bodyPr>
          <a:lstStyle/>
          <a:p>
            <a:pPr algn="ctr" fontAlgn="auto">
              <a:spcBef>
                <a:spcPts val="0"/>
              </a:spcBef>
              <a:spcAft>
                <a:spcPts val="0"/>
              </a:spcAft>
              <a:defRPr/>
            </a:pPr>
            <a:r>
              <a:rPr lang="tr-TR" sz="4000" b="1" dirty="0">
                <a:solidFill>
                  <a:schemeClr val="accent2">
                    <a:lumMod val="75000"/>
                  </a:schemeClr>
                </a:solidFill>
                <a:effectLst>
                  <a:outerShdw blurRad="38100" dist="38100" dir="2700000" algn="tl">
                    <a:srgbClr val="000000">
                      <a:alpha val="43137"/>
                    </a:srgbClr>
                  </a:outerShdw>
                </a:effectLst>
                <a:latin typeface="+mn-lt"/>
                <a:cs typeface="+mn-cs"/>
              </a:rPr>
              <a:t>SU KALİTE ÖZELLİKLERİ</a:t>
            </a:r>
            <a:endParaRPr lang="tr-TR" sz="4000" b="1" dirty="0">
              <a:solidFill>
                <a:schemeClr val="accent2">
                  <a:lumMod val="75000"/>
                </a:schemeClr>
              </a:solidFill>
              <a:effectLst>
                <a:outerShdw blurRad="38100" dist="38100" dir="2700000" algn="tl">
                  <a:srgbClr val="000000">
                    <a:alpha val="43137"/>
                  </a:srgbClr>
                </a:outerShdw>
              </a:effectLst>
              <a:latin typeface="+mn-lt"/>
              <a:cs typeface="+mn-cs"/>
            </a:endParaRPr>
          </a:p>
        </p:txBody>
      </p:sp>
      <p:sp>
        <p:nvSpPr>
          <p:cNvPr id="8" name="7 Metin kutusu"/>
          <p:cNvSpPr txBox="1"/>
          <p:nvPr/>
        </p:nvSpPr>
        <p:spPr>
          <a:xfrm>
            <a:off x="2000250" y="3786188"/>
            <a:ext cx="5143500" cy="708025"/>
          </a:xfrm>
          <a:prstGeom prst="rect">
            <a:avLst/>
          </a:prstGeom>
          <a:noFill/>
        </p:spPr>
        <p:txBody>
          <a:bodyPr>
            <a:spAutoFit/>
          </a:bodyPr>
          <a:lstStyle/>
          <a:p>
            <a:pPr algn="ctr" fontAlgn="auto">
              <a:spcBef>
                <a:spcPts val="0"/>
              </a:spcBef>
              <a:spcAft>
                <a:spcPts val="0"/>
              </a:spcAft>
              <a:defRPr/>
            </a:pPr>
            <a:r>
              <a:rPr lang="tr-TR" sz="4000" b="1" dirty="0">
                <a:solidFill>
                  <a:srgbClr val="002060"/>
                </a:solidFill>
                <a:effectLst>
                  <a:outerShdw blurRad="38100" dist="38100" dir="2700000" algn="tl">
                    <a:srgbClr val="000000">
                      <a:alpha val="43137"/>
                    </a:srgbClr>
                  </a:outerShdw>
                </a:effectLst>
                <a:latin typeface="+mn-lt"/>
                <a:cs typeface="+mn-cs"/>
              </a:rPr>
              <a:t>Doç. Dr. Akasya TOPÇU</a:t>
            </a:r>
            <a:endParaRPr lang="tr-TR" sz="4000" b="1" dirty="0">
              <a:solidFill>
                <a:srgbClr val="002060"/>
              </a:solidFill>
              <a:effectLst>
                <a:outerShdw blurRad="38100" dist="38100" dir="2700000" algn="tl">
                  <a:srgbClr val="000000">
                    <a:alpha val="43137"/>
                  </a:srgbClr>
                </a:outerShdw>
              </a:effectLst>
              <a:latin typeface="+mn-lt"/>
              <a:cs typeface="+mn-cs"/>
            </a:endParaRPr>
          </a:p>
        </p:txBody>
      </p:sp>
      <p:sp>
        <p:nvSpPr>
          <p:cNvPr id="9" name="8 Metin kutusu"/>
          <p:cNvSpPr txBox="1"/>
          <p:nvPr/>
        </p:nvSpPr>
        <p:spPr>
          <a:xfrm>
            <a:off x="3643313" y="5929313"/>
            <a:ext cx="2071687" cy="461962"/>
          </a:xfrm>
          <a:prstGeom prst="rect">
            <a:avLst/>
          </a:prstGeom>
          <a:noFill/>
        </p:spPr>
        <p:txBody>
          <a:bodyPr>
            <a:spAutoFit/>
          </a:bodyPr>
          <a:lstStyle/>
          <a:p>
            <a:pPr algn="ctr" fontAlgn="auto">
              <a:spcBef>
                <a:spcPts val="0"/>
              </a:spcBef>
              <a:spcAft>
                <a:spcPts val="0"/>
              </a:spcAft>
              <a:defRPr/>
            </a:pPr>
            <a:r>
              <a:rPr lang="tr-TR" sz="2400" b="1" dirty="0">
                <a:latin typeface="+mj-lt"/>
                <a:cs typeface="+mn-cs"/>
              </a:rPr>
              <a:t>2013</a:t>
            </a:r>
            <a:endParaRPr lang="tr-TR" sz="2400" b="1" dirty="0">
              <a:latin typeface="+mj-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25000">
              <a:srgbClr val="FF6633"/>
            </a:gs>
            <a:gs pos="50000">
              <a:srgbClr val="FFFF00"/>
            </a:gs>
            <a:gs pos="75000">
              <a:srgbClr val="01A78F"/>
            </a:gs>
            <a:gs pos="100000">
              <a:srgbClr val="3366FF"/>
            </a:gs>
          </a:gsLst>
          <a:lin ang="2700000" scaled="0"/>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1214438"/>
            <a:ext cx="8686800" cy="5643562"/>
          </a:xfrm>
        </p:spPr>
        <p:txBody>
          <a:bodyPr>
            <a:normAutofit fontScale="85000" lnSpcReduction="10000"/>
          </a:bodyPr>
          <a:lstStyle/>
          <a:p>
            <a:pPr algn="just" fontAlgn="auto">
              <a:spcAft>
                <a:spcPts val="0"/>
              </a:spcAft>
              <a:buFont typeface="Wingdings 2"/>
              <a:buNone/>
              <a:defRPr/>
            </a:pPr>
            <a:r>
              <a:rPr lang="tr-TR" dirty="0" smtClean="0">
                <a:solidFill>
                  <a:schemeClr val="tx1"/>
                </a:solidFill>
                <a:effectLst>
                  <a:outerShdw blurRad="38100" dist="38100" dir="2700000" algn="tl">
                    <a:srgbClr val="000000">
                      <a:alpha val="43137"/>
                    </a:srgbClr>
                  </a:outerShdw>
                </a:effectLst>
              </a:rPr>
              <a:t>	Sucul ekosistemlerde renk yüzeyde dağılan güneş ışığının spektral yapısına dayanır. </a:t>
            </a:r>
          </a:p>
          <a:p>
            <a:pPr algn="just" fontAlgn="auto">
              <a:spcAft>
                <a:spcPts val="0"/>
              </a:spcAft>
              <a:buFont typeface="Wingdings 2"/>
              <a:buNone/>
              <a:defRPr/>
            </a:pPr>
            <a:r>
              <a:rPr lang="tr-TR" dirty="0" smtClean="0">
                <a:solidFill>
                  <a:schemeClr val="tx1"/>
                </a:solidFill>
                <a:effectLst>
                  <a:outerShdw blurRad="38100" dist="38100" dir="2700000" algn="tl">
                    <a:srgbClr val="000000">
                      <a:alpha val="43137"/>
                    </a:srgbClr>
                  </a:outerShdw>
                </a:effectLst>
              </a:rPr>
              <a:t>	Işığın çeşitli dalga boyları, suya eşit biçimde nüfuz etmez. </a:t>
            </a:r>
          </a:p>
          <a:p>
            <a:pPr algn="just" fontAlgn="auto">
              <a:spcAft>
                <a:spcPts val="0"/>
              </a:spcAft>
              <a:buFont typeface="Wingdings 2"/>
              <a:buNone/>
              <a:defRPr/>
            </a:pPr>
            <a:r>
              <a:rPr lang="tr-TR" dirty="0" smtClean="0">
                <a:solidFill>
                  <a:schemeClr val="tx1"/>
                </a:solidFill>
                <a:effectLst>
                  <a:outerShdw blurRad="38100" dist="38100" dir="2700000" algn="tl">
                    <a:srgbClr val="000000">
                      <a:alpha val="43137"/>
                    </a:srgbClr>
                  </a:outerShdw>
                </a:effectLst>
              </a:rPr>
              <a:t>	Güneş ışığının hiç nüfuz etmediği çok derin sularda yaşayan balıklar, genellikle koyu renklidir ve çoğu </a:t>
            </a:r>
            <a:r>
              <a:rPr lang="tr-TR" b="1" dirty="0" err="1" smtClean="0">
                <a:solidFill>
                  <a:srgbClr val="FFCCFF"/>
                </a:solidFill>
                <a:effectLst>
                  <a:outerShdw blurRad="38100" dist="38100" dir="2700000" algn="tl">
                    <a:srgbClr val="000000">
                      <a:alpha val="43137"/>
                    </a:srgbClr>
                  </a:outerShdw>
                </a:effectLst>
              </a:rPr>
              <a:t>lüminesans</a:t>
            </a:r>
            <a:r>
              <a:rPr lang="tr-TR" dirty="0" smtClean="0">
                <a:solidFill>
                  <a:schemeClr val="tx1"/>
                </a:solidFill>
                <a:effectLst>
                  <a:outerShdw blurRad="38100" dist="38100" dir="2700000" algn="tl">
                    <a:srgbClr val="000000">
                      <a:alpha val="43137"/>
                    </a:srgbClr>
                  </a:outerShdw>
                </a:effectLst>
              </a:rPr>
              <a:t> gösterir. </a:t>
            </a:r>
          </a:p>
          <a:p>
            <a:pPr algn="just" fontAlgn="auto">
              <a:spcAft>
                <a:spcPts val="0"/>
              </a:spcAft>
              <a:buFont typeface="Wingdings 2"/>
              <a:buNone/>
              <a:defRPr/>
            </a:pPr>
            <a:r>
              <a:rPr lang="tr-TR" dirty="0" smtClean="0">
                <a:solidFill>
                  <a:schemeClr val="tx1"/>
                </a:solidFill>
                <a:effectLst>
                  <a:outerShdw blurRad="38100" dist="38100" dir="2700000" algn="tl">
                    <a:srgbClr val="000000">
                      <a:alpha val="43137"/>
                    </a:srgbClr>
                  </a:outerShdw>
                </a:effectLst>
              </a:rPr>
              <a:t>	</a:t>
            </a:r>
            <a:r>
              <a:rPr lang="tr-TR" i="1" dirty="0" smtClean="0">
                <a:solidFill>
                  <a:schemeClr val="tx1"/>
                </a:solidFill>
                <a:effectLst>
                  <a:outerShdw blurRad="38100" dist="38100" dir="2700000" algn="tl">
                    <a:srgbClr val="000000">
                      <a:alpha val="43137"/>
                    </a:srgbClr>
                  </a:outerShdw>
                </a:effectLst>
              </a:rPr>
              <a:t>Balıkların renkleri</a:t>
            </a:r>
            <a:r>
              <a:rPr lang="tr-TR" dirty="0" smtClean="0">
                <a:solidFill>
                  <a:schemeClr val="tx1"/>
                </a:solidFill>
                <a:effectLst>
                  <a:outerShdw blurRad="38100" dist="38100" dir="2700000" algn="tl">
                    <a:srgbClr val="000000">
                      <a:alpha val="43137"/>
                    </a:srgbClr>
                  </a:outerShdw>
                </a:effectLst>
              </a:rPr>
              <a:t>, gözlerinin büyüklüğü ve yeri, </a:t>
            </a:r>
            <a:r>
              <a:rPr lang="tr-TR" dirty="0" err="1" smtClean="0">
                <a:solidFill>
                  <a:schemeClr val="tx1"/>
                </a:solidFill>
                <a:effectLst>
                  <a:outerShdw blurRad="38100" dist="38100" dir="2700000" algn="tl">
                    <a:srgbClr val="000000">
                      <a:alpha val="43137"/>
                    </a:srgbClr>
                  </a:outerShdw>
                </a:effectLst>
              </a:rPr>
              <a:t>lüminesans</a:t>
            </a:r>
            <a:r>
              <a:rPr lang="tr-TR" dirty="0" smtClean="0">
                <a:solidFill>
                  <a:schemeClr val="tx1"/>
                </a:solidFill>
                <a:effectLst>
                  <a:outerShdw blurRad="38100" dist="38100" dir="2700000" algn="tl">
                    <a:srgbClr val="000000">
                      <a:alpha val="43137"/>
                    </a:srgbClr>
                  </a:outerShdw>
                </a:effectLst>
              </a:rPr>
              <a:t> organlarının bulunup bulunmayışı, diğer duyu organlarının gelişme derecesi gibi morfolojik özelliklerinin çoğu ortamdaki ışığın özellikleriyle ilgilidir. Işık ayrıca balıkların hareketlerini ve göçlerini düzenler, üreme zamanını saptar, büyüme düzeni ve oranı üzerine etki eder.</a:t>
            </a:r>
          </a:p>
          <a:p>
            <a:pPr fontAlgn="auto">
              <a:spcAft>
                <a:spcPts val="0"/>
              </a:spcAft>
              <a:buFont typeface="Wingdings 2"/>
              <a:buNone/>
              <a:defRPr/>
            </a:pPr>
            <a:endParaRPr lang="tr-TR" dirty="0"/>
          </a:p>
        </p:txBody>
      </p:sp>
      <p:sp>
        <p:nvSpPr>
          <p:cNvPr id="4" name="3 Metin kutusu"/>
          <p:cNvSpPr txBox="1"/>
          <p:nvPr/>
        </p:nvSpPr>
        <p:spPr>
          <a:xfrm>
            <a:off x="642938" y="500063"/>
            <a:ext cx="8286750" cy="584200"/>
          </a:xfrm>
          <a:prstGeom prst="rect">
            <a:avLst/>
          </a:prstGeom>
          <a:noFill/>
        </p:spPr>
        <p:txBody>
          <a:bodyPr>
            <a:spAutoFit/>
          </a:bodyPr>
          <a:lstStyle/>
          <a:p>
            <a:pPr fontAlgn="auto">
              <a:spcBef>
                <a:spcPts val="0"/>
              </a:spcBef>
              <a:spcAft>
                <a:spcPts val="0"/>
              </a:spcAft>
              <a:defRPr/>
            </a:pPr>
            <a:r>
              <a:rPr lang="tr-TR" sz="3200" b="1" dirty="0">
                <a:effectLst>
                  <a:outerShdw blurRad="38100" dist="38100" dir="2700000" algn="tl">
                    <a:srgbClr val="000000">
                      <a:alpha val="43137"/>
                    </a:srgbClr>
                  </a:outerShdw>
                </a:effectLst>
                <a:latin typeface="+mn-lt"/>
                <a:cs typeface="+mn-cs"/>
              </a:rPr>
              <a:t>4. Renk </a:t>
            </a:r>
            <a:endParaRPr lang="tr-TR" sz="3200" b="1" dirty="0">
              <a:effectLst>
                <a:outerShdw blurRad="38100" dist="38100" dir="2700000" algn="tl">
                  <a:srgbClr val="000000">
                    <a:alpha val="43137"/>
                  </a:srgbClr>
                </a:outerShdw>
              </a:effectLst>
              <a:latin typeface="+mn-lt"/>
              <a:cs typeface="+mn-cs"/>
            </a:endParaRPr>
          </a:p>
        </p:txBody>
      </p:sp>
      <p:pic>
        <p:nvPicPr>
          <p:cNvPr id="23554" name="Picture 2" descr="http://i.sabah.com.tr/sbh/2012/04/30/IcerikResim/842476712439.jpg"/>
          <p:cNvPicPr>
            <a:picLocks noChangeAspect="1" noChangeArrowheads="1"/>
          </p:cNvPicPr>
          <p:nvPr/>
        </p:nvPicPr>
        <p:blipFill>
          <a:blip r:embed="rId2" cstate="print"/>
          <a:srcRect/>
          <a:stretch>
            <a:fillRect/>
          </a:stretch>
        </p:blipFill>
        <p:spPr bwMode="auto">
          <a:xfrm>
            <a:off x="7500926" y="0"/>
            <a:ext cx="1643074" cy="12144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1143000"/>
            <a:ext cx="5143500" cy="5429250"/>
          </a:xfrm>
        </p:spPr>
        <p:txBody>
          <a:bodyPr>
            <a:normAutofit fontScale="85000" lnSpcReduction="10000"/>
          </a:bodyPr>
          <a:lstStyle/>
          <a:p>
            <a:pPr algn="just" fontAlgn="auto">
              <a:spcAft>
                <a:spcPts val="0"/>
              </a:spcAft>
              <a:buFont typeface="Wingdings 2"/>
              <a:buChar char=""/>
              <a:defRPr/>
            </a:pPr>
            <a:r>
              <a:rPr lang="tr-TR" dirty="0" smtClean="0"/>
              <a:t>Deniz suyu çeşitli yapı ve boyutta askıda organik, anorganik ve çözünmüş maddeleri içerir. Bu maddelerin varlığı deniz suyunun optik özelliğine etkiyerek ışık geçirgenliğini azaltır. Pratikte suların ışık geçirgenliği (berraklık) </a:t>
            </a:r>
            <a:r>
              <a:rPr lang="tr-TR" u="sng" dirty="0" err="1" smtClean="0">
                <a:solidFill>
                  <a:srgbClr val="FF0000"/>
                </a:solidFill>
              </a:rPr>
              <a:t>Secchi</a:t>
            </a:r>
            <a:r>
              <a:rPr lang="tr-TR" u="sng" dirty="0" smtClean="0">
                <a:solidFill>
                  <a:srgbClr val="FF0000"/>
                </a:solidFill>
              </a:rPr>
              <a:t> Diski</a:t>
            </a:r>
            <a:r>
              <a:rPr lang="tr-TR" dirty="0" smtClean="0">
                <a:solidFill>
                  <a:srgbClr val="FF0000"/>
                </a:solidFill>
              </a:rPr>
              <a:t> </a:t>
            </a:r>
            <a:r>
              <a:rPr lang="tr-TR" dirty="0" smtClean="0"/>
              <a:t>ile ölçülmektedir.</a:t>
            </a:r>
          </a:p>
          <a:p>
            <a:pPr algn="just" fontAlgn="auto">
              <a:spcAft>
                <a:spcPts val="0"/>
              </a:spcAft>
              <a:buFont typeface="Wingdings 2"/>
              <a:buChar char=""/>
              <a:defRPr/>
            </a:pPr>
            <a:r>
              <a:rPr lang="tr-TR" dirty="0" smtClean="0"/>
              <a:t>Disk suya daldırılarak gözden kaybolduğu ve görünür olduğu derinliğin ortalaması alınarak cm cinsinden okunur. </a:t>
            </a:r>
            <a:endParaRPr lang="tr-TR" dirty="0"/>
          </a:p>
        </p:txBody>
      </p:sp>
      <p:pic>
        <p:nvPicPr>
          <p:cNvPr id="4" name="3 Resim"/>
          <p:cNvPicPr/>
          <p:nvPr/>
        </p:nvPicPr>
        <p:blipFill>
          <a:blip r:embed="rId2" cstate="print"/>
          <a:srcRect/>
          <a:stretch>
            <a:fillRect/>
          </a:stretch>
        </p:blipFill>
        <p:spPr bwMode="auto">
          <a:xfrm>
            <a:off x="5643570" y="1500174"/>
            <a:ext cx="3214710"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484" name="4 Dikdörtgen"/>
          <p:cNvSpPr>
            <a:spLocks noChangeArrowheads="1"/>
          </p:cNvSpPr>
          <p:nvPr/>
        </p:nvSpPr>
        <p:spPr bwMode="auto">
          <a:xfrm>
            <a:off x="5857875" y="5143500"/>
            <a:ext cx="2917825" cy="400050"/>
          </a:xfrm>
          <a:prstGeom prst="rect">
            <a:avLst/>
          </a:prstGeom>
          <a:noFill/>
          <a:ln w="9525">
            <a:noFill/>
            <a:miter lim="800000"/>
            <a:headEnd/>
            <a:tailEnd/>
          </a:ln>
        </p:spPr>
        <p:txBody>
          <a:bodyPr wrap="none">
            <a:spAutoFit/>
          </a:bodyPr>
          <a:lstStyle/>
          <a:p>
            <a:r>
              <a:rPr lang="tr-TR" sz="2000"/>
              <a:t>Secchi Diski ve kullanımı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285750"/>
            <a:ext cx="8686800" cy="4525963"/>
          </a:xfrm>
        </p:spPr>
        <p:txBody>
          <a:bodyPr>
            <a:normAutofit fontScale="92500" lnSpcReduction="20000"/>
          </a:bodyPr>
          <a:lstStyle/>
          <a:p>
            <a:pPr fontAlgn="auto">
              <a:spcAft>
                <a:spcPts val="0"/>
              </a:spcAft>
              <a:buFont typeface="Wingdings 2"/>
              <a:buNone/>
              <a:defRPr/>
            </a:pPr>
            <a:r>
              <a:rPr lang="tr-TR" b="1" dirty="0" smtClean="0">
                <a:solidFill>
                  <a:schemeClr val="tx1"/>
                </a:solidFill>
                <a:effectLst>
                  <a:outerShdw blurRad="38100" dist="38100" dir="2700000" algn="tl">
                    <a:srgbClr val="000000">
                      <a:alpha val="43137"/>
                    </a:srgbClr>
                  </a:outerShdw>
                </a:effectLst>
              </a:rPr>
              <a:t>5. Bulanıklık </a:t>
            </a:r>
          </a:p>
          <a:p>
            <a:pPr algn="just" fontAlgn="auto">
              <a:spcAft>
                <a:spcPts val="0"/>
              </a:spcAft>
              <a:buFont typeface="Wingdings 2"/>
              <a:buNone/>
              <a:defRPr/>
            </a:pPr>
            <a:r>
              <a:rPr lang="tr-TR" dirty="0" smtClean="0"/>
              <a:t>	Sucul ortamlarda ışık geçirgenliğinin bir ölçütü olan bulanıklık, askıda katı maddelerden kaynaklanır. </a:t>
            </a:r>
          </a:p>
          <a:p>
            <a:pPr algn="just" fontAlgn="auto">
              <a:spcAft>
                <a:spcPts val="0"/>
              </a:spcAft>
              <a:buFont typeface="Wingdings 2"/>
              <a:buNone/>
              <a:defRPr/>
            </a:pPr>
            <a:r>
              <a:rPr lang="tr-TR" dirty="0" smtClean="0"/>
              <a:t>	Askıda katı maddeler çözünmemiş halde bulunan 0.45 mikrondan büyük katı maddelerdir. Suyun bulanıklığı, havuzlarda ve ağ kafeslerde yapılan yetiştiricilikte balığı doğrudan etkiler. Askıda katı maddelerin birikimi ve sudaki renk değişimi kapalı dolaşımlı sistemlerde de balıkları olumsuz etkileyerek, hastalanmalarına neden olur. </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2" descr="http://www.arastiralim.net/ilk/wp-content/uploads/2010/06/Su-Yudumlamak.jpg"/>
          <p:cNvPicPr>
            <a:picLocks noGrp="1" noChangeAspect="1" noChangeArrowheads="1"/>
          </p:cNvPicPr>
          <p:nvPr>
            <p:ph idx="1"/>
          </p:nvPr>
        </p:nvPicPr>
        <p:blipFill>
          <a:blip r:embed="rId2"/>
          <a:srcRect r="6811" b="5228"/>
          <a:stretch>
            <a:fillRect/>
          </a:stretch>
        </p:blipFill>
        <p:spPr>
          <a:xfrm>
            <a:off x="2143108" y="214290"/>
            <a:ext cx="4500594" cy="214314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18433" name="Rectangle 1"/>
          <p:cNvSpPr>
            <a:spLocks noChangeArrowheads="1"/>
          </p:cNvSpPr>
          <p:nvPr/>
        </p:nvSpPr>
        <p:spPr bwMode="auto">
          <a:xfrm>
            <a:off x="0" y="2571750"/>
            <a:ext cx="3619500" cy="523875"/>
          </a:xfrm>
          <a:prstGeom prst="rect">
            <a:avLst/>
          </a:prstGeom>
          <a:noFill/>
          <a:ln w="9525">
            <a:noFill/>
            <a:miter lim="800000"/>
            <a:headEnd/>
            <a:tailEnd/>
          </a:ln>
          <a:effectLst/>
        </p:spPr>
        <p:txBody>
          <a:bodyPr wrap="none" anchor="ctr">
            <a:spAutoFit/>
          </a:bodyPr>
          <a:lstStyle/>
          <a:p>
            <a:pPr algn="just">
              <a:defRPr/>
            </a:pPr>
            <a:r>
              <a:rPr lang="tr-TR" sz="2800" b="1" i="1" dirty="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6-) Çözünmüş Oksijen</a:t>
            </a:r>
            <a:endParaRPr lang="tr-TR" sz="2800" i="1" dirty="0">
              <a:effectLst>
                <a:outerShdw blurRad="38100" dist="38100" dir="2700000" algn="tl">
                  <a:srgbClr val="000000">
                    <a:alpha val="43137"/>
                  </a:srgbClr>
                </a:outerShdw>
              </a:effectLst>
              <a:latin typeface="Arial" pitchFamily="34" charset="0"/>
              <a:cs typeface="Arial" pitchFamily="34" charset="0"/>
            </a:endParaRPr>
          </a:p>
        </p:txBody>
      </p:sp>
      <p:sp>
        <p:nvSpPr>
          <p:cNvPr id="23556" name="4 Metin kutusu"/>
          <p:cNvSpPr txBox="1">
            <a:spLocks noChangeArrowheads="1"/>
          </p:cNvSpPr>
          <p:nvPr/>
        </p:nvSpPr>
        <p:spPr bwMode="auto">
          <a:xfrm>
            <a:off x="214313" y="3357563"/>
            <a:ext cx="8715375" cy="3324225"/>
          </a:xfrm>
          <a:prstGeom prst="rect">
            <a:avLst/>
          </a:prstGeom>
          <a:noFill/>
          <a:ln w="9525">
            <a:noFill/>
            <a:miter lim="800000"/>
            <a:headEnd/>
            <a:tailEnd/>
          </a:ln>
        </p:spPr>
        <p:txBody>
          <a:bodyPr>
            <a:spAutoFit/>
          </a:bodyPr>
          <a:lstStyle/>
          <a:p>
            <a:pPr algn="just"/>
            <a:r>
              <a:rPr lang="tr-TR" sz="3000"/>
              <a:t>Sudaki çözünmüş oksijen miktarı, su ürünleri üretimini etkileyen en önemli kalite özelliklerinden biridir. Sular için en büyük oksijen kaynağı olan atmosfer % 21 oranında oksijen gazı içerir ve atmosferik oksijenin sudaki çözünürlüğü oldukça yavaştır. Suyun sıcaklığı ve tuzluluğu arttıkça oksijenin sudaki çözünürlüğü azalır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5643563"/>
            <a:ext cx="8686800" cy="946150"/>
          </a:xfrm>
        </p:spPr>
        <p:txBody>
          <a:bodyPr>
            <a:normAutofit fontScale="92500" lnSpcReduction="10000"/>
          </a:bodyPr>
          <a:lstStyle/>
          <a:p>
            <a:pPr algn="ctr" fontAlgn="auto">
              <a:spcAft>
                <a:spcPts val="0"/>
              </a:spcAft>
              <a:buFont typeface="Wingdings 2"/>
              <a:buNone/>
              <a:defRPr/>
            </a:pPr>
            <a:r>
              <a:rPr lang="tr-TR" dirty="0" smtClean="0">
                <a:solidFill>
                  <a:schemeClr val="tx1"/>
                </a:solidFill>
              </a:rPr>
              <a:t>	Farklı su sıcaklığı ve tuzluluk değerlerinde oksijenin çözünürlüğü</a:t>
            </a:r>
            <a:endParaRPr lang="tr-TR" dirty="0">
              <a:solidFill>
                <a:schemeClr val="tx1"/>
              </a:solidFill>
            </a:endParaRPr>
          </a:p>
        </p:txBody>
      </p:sp>
      <p:graphicFrame>
        <p:nvGraphicFramePr>
          <p:cNvPr id="4" name="3 Tablo"/>
          <p:cNvGraphicFramePr>
            <a:graphicFrameLocks noGrp="1"/>
          </p:cNvGraphicFramePr>
          <p:nvPr/>
        </p:nvGraphicFramePr>
        <p:xfrm>
          <a:off x="214282" y="500042"/>
          <a:ext cx="8572559" cy="4500592"/>
        </p:xfrm>
        <a:graphic>
          <a:graphicData uri="http://schemas.openxmlformats.org/drawingml/2006/table">
            <a:tbl>
              <a:tblPr>
                <a:tableStyleId>{3C2FFA5D-87B4-456A-9821-1D502468CF0F}</a:tableStyleId>
              </a:tblPr>
              <a:tblGrid>
                <a:gridCol w="1574938"/>
                <a:gridCol w="812597"/>
                <a:gridCol w="1026960"/>
                <a:gridCol w="1237312"/>
                <a:gridCol w="1133083"/>
                <a:gridCol w="1133083"/>
                <a:gridCol w="1654586"/>
              </a:tblGrid>
              <a:tr h="1750232">
                <a:tc>
                  <a:txBody>
                    <a:bodyPr/>
                    <a:lstStyle/>
                    <a:p>
                      <a:pPr algn="ctr">
                        <a:lnSpc>
                          <a:spcPct val="115000"/>
                        </a:lnSpc>
                        <a:spcAft>
                          <a:spcPts val="0"/>
                        </a:spcAft>
                      </a:pPr>
                      <a:r>
                        <a:rPr lang="tr-TR" sz="2400" dirty="0"/>
                        <a:t>Sıcaklık (°C)</a:t>
                      </a:r>
                      <a:endParaRPr lang="tr-TR" sz="2400" dirty="0">
                        <a:latin typeface="Calibri"/>
                        <a:ea typeface="Calibri"/>
                        <a:cs typeface="Times New Roman"/>
                      </a:endParaRPr>
                    </a:p>
                  </a:txBody>
                  <a:tcPr marL="68580" marR="68580" marT="0" marB="0" anchor="ctr"/>
                </a:tc>
                <a:tc>
                  <a:txBody>
                    <a:bodyPr/>
                    <a:lstStyle/>
                    <a:p>
                      <a:pPr algn="ctr">
                        <a:lnSpc>
                          <a:spcPct val="115000"/>
                        </a:lnSpc>
                        <a:spcAft>
                          <a:spcPts val="0"/>
                        </a:spcAft>
                      </a:pPr>
                      <a:endParaRPr lang="tr-TR" sz="2400"/>
                    </a:p>
                    <a:p>
                      <a:pPr algn="ctr">
                        <a:lnSpc>
                          <a:spcPct val="115000"/>
                        </a:lnSpc>
                        <a:spcAft>
                          <a:spcPts val="0"/>
                        </a:spcAft>
                      </a:pPr>
                      <a:r>
                        <a:rPr lang="tr-TR" sz="2400"/>
                        <a:t>0</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endParaRPr lang="tr-TR" sz="2400"/>
                    </a:p>
                    <a:p>
                      <a:pPr algn="ctr">
                        <a:lnSpc>
                          <a:spcPct val="115000"/>
                        </a:lnSpc>
                        <a:spcAft>
                          <a:spcPts val="0"/>
                        </a:spcAft>
                      </a:pPr>
                      <a:r>
                        <a:rPr lang="tr-TR" sz="2400"/>
                        <a:t>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Tuzluluk(‰)</a:t>
                      </a:r>
                    </a:p>
                    <a:p>
                      <a:pPr algn="ctr">
                        <a:lnSpc>
                          <a:spcPct val="115000"/>
                        </a:lnSpc>
                        <a:spcAft>
                          <a:spcPts val="0"/>
                        </a:spcAft>
                      </a:pPr>
                      <a:r>
                        <a:rPr lang="tr-TR" sz="2400"/>
                        <a:t>10</a:t>
                      </a:r>
                      <a:endParaRPr lang="tr-TR" sz="2400">
                        <a:latin typeface="Calibri"/>
                        <a:ea typeface="Calibri"/>
                        <a:cs typeface="Times New Roman"/>
                      </a:endParaRPr>
                    </a:p>
                  </a:txBody>
                  <a:tcPr marL="68580" marR="68580" marT="0" marB="0" anchor="ctr"/>
                </a:tc>
                <a:tc>
                  <a:txBody>
                    <a:bodyPr/>
                    <a:lstStyle/>
                    <a:p>
                      <a:pPr algn="ctr">
                        <a:lnSpc>
                          <a:spcPct val="115000"/>
                        </a:lnSpc>
                        <a:spcAft>
                          <a:spcPts val="0"/>
                        </a:spcAft>
                      </a:pPr>
                      <a:endParaRPr lang="tr-TR" sz="2400"/>
                    </a:p>
                    <a:p>
                      <a:pPr algn="ctr">
                        <a:lnSpc>
                          <a:spcPct val="115000"/>
                        </a:lnSpc>
                        <a:spcAft>
                          <a:spcPts val="0"/>
                        </a:spcAft>
                      </a:pPr>
                      <a:r>
                        <a:rPr lang="tr-TR" sz="2400"/>
                        <a:t>20</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endParaRPr lang="tr-TR" sz="2400"/>
                    </a:p>
                    <a:p>
                      <a:pPr algn="ctr">
                        <a:lnSpc>
                          <a:spcPct val="115000"/>
                        </a:lnSpc>
                        <a:spcAft>
                          <a:spcPts val="0"/>
                        </a:spcAft>
                      </a:pPr>
                      <a:r>
                        <a:rPr lang="tr-TR" sz="2400"/>
                        <a:t>30</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endParaRPr lang="tr-TR" sz="2400"/>
                    </a:p>
                    <a:p>
                      <a:pPr algn="ctr">
                        <a:lnSpc>
                          <a:spcPct val="115000"/>
                        </a:lnSpc>
                        <a:spcAft>
                          <a:spcPts val="0"/>
                        </a:spcAft>
                      </a:pPr>
                      <a:r>
                        <a:rPr lang="tr-TR" sz="2400"/>
                        <a:t>35</a:t>
                      </a:r>
                      <a:endParaRPr lang="tr-TR" sz="2400">
                        <a:latin typeface="Calibri"/>
                        <a:ea typeface="Calibri"/>
                        <a:cs typeface="Times New Roman"/>
                      </a:endParaRPr>
                    </a:p>
                  </a:txBody>
                  <a:tcPr marL="68580" marR="68580" marT="0" marB="0"/>
                </a:tc>
              </a:tr>
              <a:tr h="687590">
                <a:tc>
                  <a:txBody>
                    <a:bodyPr/>
                    <a:lstStyle/>
                    <a:p>
                      <a:pPr algn="ctr">
                        <a:lnSpc>
                          <a:spcPct val="115000"/>
                        </a:lnSpc>
                        <a:spcAft>
                          <a:spcPts val="0"/>
                        </a:spcAft>
                      </a:pPr>
                      <a:r>
                        <a:rPr lang="tr-TR" sz="2400" dirty="0"/>
                        <a:t>20</a:t>
                      </a:r>
                      <a:endParaRPr lang="tr-TR" sz="2400" dirty="0">
                        <a:latin typeface="Calibri"/>
                        <a:ea typeface="Calibri"/>
                        <a:cs typeface="Times New Roman"/>
                      </a:endParaRPr>
                    </a:p>
                  </a:txBody>
                  <a:tcPr marL="68580" marR="68580" marT="0" marB="0"/>
                </a:tc>
                <a:tc>
                  <a:txBody>
                    <a:bodyPr/>
                    <a:lstStyle/>
                    <a:p>
                      <a:pPr algn="ctr">
                        <a:lnSpc>
                          <a:spcPct val="115000"/>
                        </a:lnSpc>
                        <a:spcAft>
                          <a:spcPts val="0"/>
                        </a:spcAft>
                      </a:pPr>
                      <a:r>
                        <a:rPr lang="tr-TR" sz="2400"/>
                        <a:t>9,08</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8,81</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8,56</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8,06</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7,60</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7,38</a:t>
                      </a:r>
                      <a:endParaRPr lang="tr-TR" sz="2400">
                        <a:latin typeface="Calibri"/>
                        <a:ea typeface="Calibri"/>
                        <a:cs typeface="Times New Roman"/>
                      </a:endParaRPr>
                    </a:p>
                  </a:txBody>
                  <a:tcPr marL="68580" marR="68580" marT="0" marB="0"/>
                </a:tc>
              </a:tr>
              <a:tr h="687590">
                <a:tc>
                  <a:txBody>
                    <a:bodyPr/>
                    <a:lstStyle/>
                    <a:p>
                      <a:pPr algn="ctr">
                        <a:lnSpc>
                          <a:spcPct val="115000"/>
                        </a:lnSpc>
                        <a:spcAft>
                          <a:spcPts val="0"/>
                        </a:spcAft>
                      </a:pPr>
                      <a:r>
                        <a:rPr lang="tr-TR" sz="2400"/>
                        <a:t>25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8,24</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8,01</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7,79</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7,36</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6,95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6,75</a:t>
                      </a:r>
                      <a:endParaRPr lang="tr-TR" sz="2400">
                        <a:latin typeface="Calibri"/>
                        <a:ea typeface="Calibri"/>
                        <a:cs typeface="Times New Roman"/>
                      </a:endParaRPr>
                    </a:p>
                  </a:txBody>
                  <a:tcPr marL="68580" marR="68580" marT="0" marB="0"/>
                </a:tc>
              </a:tr>
              <a:tr h="687590">
                <a:tc>
                  <a:txBody>
                    <a:bodyPr/>
                    <a:lstStyle/>
                    <a:p>
                      <a:pPr algn="ctr">
                        <a:lnSpc>
                          <a:spcPct val="115000"/>
                        </a:lnSpc>
                        <a:spcAft>
                          <a:spcPts val="0"/>
                        </a:spcAft>
                      </a:pPr>
                      <a:r>
                        <a:rPr lang="tr-TR" sz="2400"/>
                        <a:t>30</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7,54</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7,33</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7,14</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6,75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6,39</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6,22</a:t>
                      </a:r>
                      <a:endParaRPr lang="tr-TR" sz="2400">
                        <a:latin typeface="Calibri"/>
                        <a:ea typeface="Calibri"/>
                        <a:cs typeface="Times New Roman"/>
                      </a:endParaRPr>
                    </a:p>
                  </a:txBody>
                  <a:tcPr marL="68580" marR="68580" marT="0" marB="0"/>
                </a:tc>
              </a:tr>
              <a:tr h="687590">
                <a:tc>
                  <a:txBody>
                    <a:bodyPr/>
                    <a:lstStyle/>
                    <a:p>
                      <a:pPr algn="ctr">
                        <a:lnSpc>
                          <a:spcPct val="115000"/>
                        </a:lnSpc>
                        <a:spcAft>
                          <a:spcPts val="0"/>
                        </a:spcAft>
                      </a:pPr>
                      <a:r>
                        <a:rPr lang="tr-TR" sz="2400"/>
                        <a:t>35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6,93</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6,75</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6,58</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6,24</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5,91</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a:t>5,61</a:t>
                      </a:r>
                      <a:endParaRPr lang="tr-TR"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gidagundemi.com/images/haberler/siliye_su_urunleri_kontenjani_h610.jpg"/>
          <p:cNvPicPr>
            <a:picLocks noGrp="1" noChangeAspect="1" noChangeArrowheads="1"/>
          </p:cNvPicPr>
          <p:nvPr>
            <p:ph idx="1"/>
          </p:nvPr>
        </p:nvPicPr>
        <p:blipFill>
          <a:blip r:embed="rId2"/>
          <a:srcRect/>
          <a:stretch>
            <a:fillRect/>
          </a:stretch>
        </p:blipFill>
        <p:spPr>
          <a:xfrm>
            <a:off x="0" y="0"/>
            <a:ext cx="9144000" cy="6858000"/>
          </a:xfrm>
        </p:spPr>
      </p:pic>
      <p:sp>
        <p:nvSpPr>
          <p:cNvPr id="25603" name="2 Dikdörtgen"/>
          <p:cNvSpPr>
            <a:spLocks noChangeArrowheads="1"/>
          </p:cNvSpPr>
          <p:nvPr/>
        </p:nvSpPr>
        <p:spPr bwMode="auto">
          <a:xfrm>
            <a:off x="357188" y="5929313"/>
            <a:ext cx="8001000" cy="369887"/>
          </a:xfrm>
          <a:prstGeom prst="rect">
            <a:avLst/>
          </a:prstGeom>
          <a:noFill/>
          <a:ln w="9525">
            <a:noFill/>
            <a:miter lim="800000"/>
            <a:headEnd/>
            <a:tailEnd/>
          </a:ln>
        </p:spPr>
        <p:txBody>
          <a:bodyPr>
            <a:spAutoFit/>
          </a:bodyPr>
          <a:lstStyle/>
          <a:p>
            <a:pPr algn="ctr"/>
            <a:r>
              <a:rPr lang="tr-TR">
                <a:solidFill>
                  <a:srgbClr val="FFFF00"/>
                </a:solidFill>
              </a:rPr>
              <a:t>Ilık su balıklarında çözünmüş oksijen konsantrasyonunun genel etkileri </a:t>
            </a:r>
          </a:p>
        </p:txBody>
      </p:sp>
      <p:graphicFrame>
        <p:nvGraphicFramePr>
          <p:cNvPr id="5" name="4 Tablo"/>
          <p:cNvGraphicFramePr>
            <a:graphicFrameLocks noGrp="1"/>
          </p:cNvGraphicFramePr>
          <p:nvPr/>
        </p:nvGraphicFramePr>
        <p:xfrm>
          <a:off x="500063" y="571500"/>
          <a:ext cx="8215370" cy="4829202"/>
        </p:xfrm>
        <a:graphic>
          <a:graphicData uri="http://schemas.openxmlformats.org/drawingml/2006/table">
            <a:tbl>
              <a:tblPr>
                <a:tableStyleId>{3B4B98B0-60AC-42C2-AFA5-B58CD77FA1E5}</a:tableStyleId>
              </a:tblPr>
              <a:tblGrid>
                <a:gridCol w="4107195"/>
                <a:gridCol w="4108175"/>
              </a:tblGrid>
              <a:tr h="482920">
                <a:tc>
                  <a:txBody>
                    <a:bodyPr/>
                    <a:lstStyle/>
                    <a:p>
                      <a:pPr algn="ctr">
                        <a:lnSpc>
                          <a:spcPct val="150000"/>
                        </a:lnSpc>
                        <a:spcAft>
                          <a:spcPts val="0"/>
                        </a:spcAft>
                        <a:tabLst>
                          <a:tab pos="2486025" algn="l"/>
                        </a:tabLst>
                      </a:pPr>
                      <a:r>
                        <a:rPr lang="tr-TR" sz="2400" dirty="0">
                          <a:solidFill>
                            <a:srgbClr val="FFFF00"/>
                          </a:solidFill>
                        </a:rPr>
                        <a:t>               Çözünmüş oksijen (mg/L)                                            </a:t>
                      </a:r>
                      <a:endParaRPr lang="tr-TR" sz="2400" dirty="0">
                        <a:solidFill>
                          <a:srgbClr val="FFFF00"/>
                        </a:solidFill>
                        <a:latin typeface="Calibri"/>
                        <a:ea typeface="Calibri"/>
                        <a:cs typeface="Times New Roman"/>
                      </a:endParaRPr>
                    </a:p>
                  </a:txBody>
                  <a:tcPr marL="68580" marR="68580" marT="0" marB="0"/>
                </a:tc>
                <a:tc>
                  <a:txBody>
                    <a:bodyPr/>
                    <a:lstStyle/>
                    <a:p>
                      <a:pPr indent="766445" algn="ctr">
                        <a:lnSpc>
                          <a:spcPct val="150000"/>
                        </a:lnSpc>
                        <a:spcAft>
                          <a:spcPts val="0"/>
                        </a:spcAft>
                      </a:pPr>
                      <a:r>
                        <a:rPr lang="tr-TR" sz="2400" dirty="0">
                          <a:solidFill>
                            <a:srgbClr val="FFFF00"/>
                          </a:solidFill>
                        </a:rPr>
                        <a:t> Etki</a:t>
                      </a:r>
                      <a:endParaRPr lang="tr-TR" sz="2400" dirty="0">
                        <a:solidFill>
                          <a:srgbClr val="FFFF00"/>
                        </a:solidFill>
                        <a:latin typeface="Calibri"/>
                        <a:ea typeface="Calibri"/>
                        <a:cs typeface="Times New Roman"/>
                      </a:endParaRPr>
                    </a:p>
                  </a:txBody>
                  <a:tcPr marL="68580" marR="68580" marT="0" marB="0"/>
                </a:tc>
              </a:tr>
              <a:tr h="482920">
                <a:tc>
                  <a:txBody>
                    <a:bodyPr/>
                    <a:lstStyle/>
                    <a:p>
                      <a:pPr algn="ctr">
                        <a:lnSpc>
                          <a:spcPct val="150000"/>
                        </a:lnSpc>
                        <a:spcAft>
                          <a:spcPts val="0"/>
                        </a:spcAft>
                      </a:pPr>
                      <a:r>
                        <a:rPr lang="tr-TR" sz="2000" dirty="0">
                          <a:solidFill>
                            <a:srgbClr val="FFFF00"/>
                          </a:solidFill>
                        </a:rPr>
                        <a:t>                 &lt; 0,5</a:t>
                      </a:r>
                      <a:endParaRPr lang="tr-TR" sz="2000" dirty="0">
                        <a:solidFill>
                          <a:srgbClr val="FFFF00"/>
                        </a:solidFill>
                        <a:latin typeface="Calibri"/>
                        <a:ea typeface="Calibri"/>
                        <a:cs typeface="Times New Roman"/>
                      </a:endParaRPr>
                    </a:p>
                  </a:txBody>
                  <a:tcPr marL="68580" marR="68580" marT="0" marB="0"/>
                </a:tc>
                <a:tc>
                  <a:txBody>
                    <a:bodyPr/>
                    <a:lstStyle/>
                    <a:p>
                      <a:pPr algn="ctr">
                        <a:lnSpc>
                          <a:spcPct val="150000"/>
                        </a:lnSpc>
                        <a:spcAft>
                          <a:spcPts val="0"/>
                        </a:spcAft>
                      </a:pPr>
                      <a:r>
                        <a:rPr lang="tr-TR" sz="2000">
                          <a:solidFill>
                            <a:srgbClr val="FFFF00"/>
                          </a:solidFill>
                        </a:rPr>
                        <a:t>Küçük balıklar yaşayabilir.</a:t>
                      </a:r>
                      <a:endParaRPr lang="tr-TR" sz="2000">
                        <a:solidFill>
                          <a:srgbClr val="FFFF00"/>
                        </a:solidFill>
                        <a:latin typeface="Calibri"/>
                        <a:ea typeface="Calibri"/>
                        <a:cs typeface="Times New Roman"/>
                      </a:endParaRPr>
                    </a:p>
                  </a:txBody>
                  <a:tcPr marL="68580" marR="68580" marT="0" marB="0"/>
                </a:tc>
              </a:tr>
              <a:tr h="965840">
                <a:tc>
                  <a:txBody>
                    <a:bodyPr/>
                    <a:lstStyle/>
                    <a:p>
                      <a:pPr algn="ctr">
                        <a:lnSpc>
                          <a:spcPct val="150000"/>
                        </a:lnSpc>
                        <a:spcAft>
                          <a:spcPts val="0"/>
                        </a:spcAft>
                      </a:pPr>
                      <a:r>
                        <a:rPr lang="tr-TR" sz="2000">
                          <a:solidFill>
                            <a:srgbClr val="FFFF00"/>
                          </a:solidFill>
                        </a:rPr>
                        <a:t>                0,5-1,5</a:t>
                      </a:r>
                      <a:endParaRPr lang="tr-TR" sz="2000">
                        <a:solidFill>
                          <a:srgbClr val="FFFF00"/>
                        </a:solidFill>
                        <a:latin typeface="Calibri"/>
                        <a:ea typeface="Calibri"/>
                        <a:cs typeface="Times New Roman"/>
                      </a:endParaRPr>
                    </a:p>
                  </a:txBody>
                  <a:tcPr marL="68580" marR="68580" marT="0" marB="0"/>
                </a:tc>
                <a:tc>
                  <a:txBody>
                    <a:bodyPr/>
                    <a:lstStyle/>
                    <a:p>
                      <a:pPr algn="ctr">
                        <a:lnSpc>
                          <a:spcPct val="150000"/>
                        </a:lnSpc>
                        <a:spcAft>
                          <a:spcPts val="0"/>
                        </a:spcAft>
                      </a:pPr>
                      <a:r>
                        <a:rPr lang="tr-TR" sz="2000" dirty="0">
                          <a:solidFill>
                            <a:srgbClr val="FFFF00"/>
                          </a:solidFill>
                        </a:rPr>
                        <a:t>Birkaç saat ya da günlük maruz kalmada birçok tür ölür.</a:t>
                      </a:r>
                      <a:endParaRPr lang="tr-TR" sz="2000" dirty="0">
                        <a:solidFill>
                          <a:srgbClr val="FFFF00"/>
                        </a:solidFill>
                        <a:latin typeface="Calibri"/>
                        <a:ea typeface="Calibri"/>
                        <a:cs typeface="Times New Roman"/>
                      </a:endParaRPr>
                    </a:p>
                  </a:txBody>
                  <a:tcPr marL="68580" marR="68580" marT="0" marB="0"/>
                </a:tc>
              </a:tr>
              <a:tr h="1448760">
                <a:tc>
                  <a:txBody>
                    <a:bodyPr/>
                    <a:lstStyle/>
                    <a:p>
                      <a:pPr algn="ctr">
                        <a:lnSpc>
                          <a:spcPct val="150000"/>
                        </a:lnSpc>
                        <a:spcAft>
                          <a:spcPts val="0"/>
                        </a:spcAft>
                      </a:pPr>
                      <a:r>
                        <a:rPr lang="tr-TR" sz="2000">
                          <a:solidFill>
                            <a:srgbClr val="FFFF00"/>
                          </a:solidFill>
                        </a:rPr>
                        <a:t>                1,5-5,0</a:t>
                      </a:r>
                      <a:endParaRPr lang="tr-TR" sz="2000">
                        <a:solidFill>
                          <a:srgbClr val="FFFF00"/>
                        </a:solidFill>
                        <a:latin typeface="Calibri"/>
                        <a:ea typeface="Calibri"/>
                        <a:cs typeface="Times New Roman"/>
                      </a:endParaRPr>
                    </a:p>
                  </a:txBody>
                  <a:tcPr marL="68580" marR="68580" marT="0" marB="0"/>
                </a:tc>
                <a:tc>
                  <a:txBody>
                    <a:bodyPr/>
                    <a:lstStyle/>
                    <a:p>
                      <a:pPr algn="ctr">
                        <a:lnSpc>
                          <a:spcPct val="150000"/>
                        </a:lnSpc>
                        <a:spcAft>
                          <a:spcPts val="0"/>
                        </a:spcAft>
                      </a:pPr>
                      <a:r>
                        <a:rPr lang="tr-TR" sz="2000">
                          <a:solidFill>
                            <a:srgbClr val="FFFF00"/>
                          </a:solidFill>
                        </a:rPr>
                        <a:t>Birçok tür hayatta kalacaktır, ancak stres hastalıklara karşı dayanıklılığı azaltır ve yavaş büyüme gözlenebilir.</a:t>
                      </a:r>
                      <a:endParaRPr lang="tr-TR" sz="2000">
                        <a:solidFill>
                          <a:srgbClr val="FFFF00"/>
                        </a:solidFill>
                        <a:latin typeface="Calibri"/>
                        <a:ea typeface="Calibri"/>
                        <a:cs typeface="Times New Roman"/>
                      </a:endParaRPr>
                    </a:p>
                  </a:txBody>
                  <a:tcPr marL="68580" marR="68580" marT="0" marB="0"/>
                </a:tc>
              </a:tr>
              <a:tr h="834402">
                <a:tc>
                  <a:txBody>
                    <a:bodyPr/>
                    <a:lstStyle/>
                    <a:p>
                      <a:pPr marL="457200" algn="ctr">
                        <a:lnSpc>
                          <a:spcPct val="150000"/>
                        </a:lnSpc>
                        <a:spcAft>
                          <a:spcPts val="0"/>
                        </a:spcAft>
                      </a:pPr>
                      <a:r>
                        <a:rPr lang="tr-TR" sz="2000">
                          <a:solidFill>
                            <a:srgbClr val="FFFF00"/>
                          </a:solidFill>
                        </a:rPr>
                        <a:t>    &gt; 5</a:t>
                      </a:r>
                      <a:endParaRPr lang="tr-TR" sz="2000">
                        <a:solidFill>
                          <a:srgbClr val="FFFF00"/>
                        </a:solidFill>
                        <a:latin typeface="Calibri"/>
                        <a:ea typeface="Calibri"/>
                        <a:cs typeface="Times New Roman"/>
                      </a:endParaRPr>
                    </a:p>
                  </a:txBody>
                  <a:tcPr marL="68580" marR="68580" marT="0" marB="0"/>
                </a:tc>
                <a:tc>
                  <a:txBody>
                    <a:bodyPr/>
                    <a:lstStyle/>
                    <a:p>
                      <a:pPr algn="ctr">
                        <a:lnSpc>
                          <a:spcPct val="150000"/>
                        </a:lnSpc>
                        <a:spcAft>
                          <a:spcPts val="0"/>
                        </a:spcAft>
                      </a:pPr>
                      <a:r>
                        <a:rPr lang="tr-TR" sz="2000" dirty="0">
                          <a:solidFill>
                            <a:srgbClr val="FFFF00"/>
                          </a:solidFill>
                        </a:rPr>
                        <a:t>İstenen konsantrasyon</a:t>
                      </a:r>
                      <a:endParaRPr lang="tr-TR" sz="2000" dirty="0">
                        <a:solidFill>
                          <a:srgbClr val="FFFF00"/>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214313" y="285750"/>
            <a:ext cx="8686800" cy="2732088"/>
          </a:xfrm>
        </p:spPr>
        <p:txBody>
          <a:bodyPr>
            <a:normAutofit/>
          </a:bodyPr>
          <a:lstStyle/>
          <a:p>
            <a:pPr algn="just" fontAlgn="auto">
              <a:spcAft>
                <a:spcPts val="0"/>
              </a:spcAft>
              <a:buFont typeface="Wingdings 2"/>
              <a:buNone/>
              <a:defRPr/>
            </a:pPr>
            <a:r>
              <a:rPr lang="tr-TR" dirty="0" smtClean="0"/>
              <a:t>		</a:t>
            </a:r>
            <a:r>
              <a:rPr lang="tr-TR" dirty="0" smtClean="0">
                <a:solidFill>
                  <a:schemeClr val="accent1">
                    <a:lumMod val="50000"/>
                  </a:schemeClr>
                </a:solidFill>
              </a:rPr>
              <a:t>Balıkların oksijen tüketimi su sıcaklığına, balık stok büyüklüğüne ve toplam ağırlığına bağlı olarak değişir. Aynı türdeki küçük balıklar aynı türün büyük olanlarına göre birim ağırlık başına daha çok oksijen tüketir.</a:t>
            </a:r>
            <a:endParaRPr lang="tr-TR" dirty="0">
              <a:solidFill>
                <a:schemeClr val="accent1">
                  <a:lumMod val="50000"/>
                </a:schemeClr>
              </a:solidFill>
            </a:endParaRPr>
          </a:p>
        </p:txBody>
      </p:sp>
      <p:pic>
        <p:nvPicPr>
          <p:cNvPr id="5" name="4 Resim"/>
          <p:cNvPicPr/>
          <p:nvPr/>
        </p:nvPicPr>
        <p:blipFill>
          <a:blip r:embed="rId2" cstate="print"/>
          <a:srcRect/>
          <a:stretch>
            <a:fillRect/>
          </a:stretch>
        </p:blipFill>
        <p:spPr bwMode="auto">
          <a:xfrm>
            <a:off x="1428728" y="2786058"/>
            <a:ext cx="6286544" cy="3857628"/>
          </a:xfrm>
          <a:prstGeom prst="round1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214313"/>
            <a:ext cx="8686800" cy="6215062"/>
          </a:xfrm>
        </p:spPr>
        <p:txBody>
          <a:bodyPr>
            <a:normAutofit/>
          </a:bodyPr>
          <a:lstStyle/>
          <a:p>
            <a:pPr fontAlgn="auto">
              <a:spcAft>
                <a:spcPts val="0"/>
              </a:spcAft>
              <a:buFont typeface="Wingdings 2"/>
              <a:buNone/>
              <a:defRPr/>
            </a:pPr>
            <a:r>
              <a:rPr lang="tr-TR" sz="3500" b="1" dirty="0" smtClean="0">
                <a:effectLst>
                  <a:outerShdw blurRad="38100" dist="38100" dir="2700000" algn="tl">
                    <a:srgbClr val="000000">
                      <a:alpha val="43137"/>
                    </a:srgbClr>
                  </a:outerShdw>
                </a:effectLst>
              </a:rPr>
              <a:t>7-) Biyokimyasal Oksijen İhtiyacı </a:t>
            </a:r>
          </a:p>
          <a:p>
            <a:pPr fontAlgn="auto">
              <a:spcAft>
                <a:spcPts val="0"/>
              </a:spcAft>
              <a:buFont typeface="Wingdings 2"/>
              <a:buNone/>
              <a:defRPr/>
            </a:pPr>
            <a:endParaRPr lang="tr-TR" dirty="0" smtClean="0"/>
          </a:p>
          <a:p>
            <a:pPr algn="just" fontAlgn="auto">
              <a:spcAft>
                <a:spcPts val="0"/>
              </a:spcAft>
              <a:buFont typeface="Wingdings 2"/>
              <a:buNone/>
              <a:defRPr/>
            </a:pPr>
            <a:r>
              <a:rPr lang="tr-TR" dirty="0" smtClean="0"/>
              <a:t>		</a:t>
            </a:r>
            <a:r>
              <a:rPr lang="tr-TR" dirty="0" smtClean="0">
                <a:solidFill>
                  <a:schemeClr val="accent1">
                    <a:lumMod val="50000"/>
                  </a:schemeClr>
                </a:solidFill>
              </a:rPr>
              <a:t>Yetiştiricilik yapılan sulardaki organik kirlenmenin bir ölçüsü olan biyokimyasal oksijen ihtiyacı, organik maddelerin aerobik şartlarda bakteriler tarafından parçalanmasında kullanılmak üzere gerekli olan oksijen miktarı olarak tanımlanır. Suyun biyokimyasal oksijen ihtiyacı değerinin alabalıkgillerin yetiştiriciliğinde 3,0 mg/L, sazangiller içinse 6,0 mg/</a:t>
            </a:r>
            <a:r>
              <a:rPr lang="tr-TR" dirty="0" err="1" smtClean="0">
                <a:solidFill>
                  <a:schemeClr val="accent1">
                    <a:lumMod val="50000"/>
                  </a:schemeClr>
                </a:solidFill>
              </a:rPr>
              <a:t>L’den</a:t>
            </a:r>
            <a:r>
              <a:rPr lang="tr-TR" dirty="0" smtClean="0">
                <a:solidFill>
                  <a:schemeClr val="accent1">
                    <a:lumMod val="50000"/>
                  </a:schemeClr>
                </a:solidFill>
              </a:rPr>
              <a:t> küçük olması istenir (Atay ve </a:t>
            </a:r>
            <a:r>
              <a:rPr lang="tr-TR" dirty="0" err="1" smtClean="0">
                <a:solidFill>
                  <a:schemeClr val="accent1">
                    <a:lumMod val="50000"/>
                  </a:schemeClr>
                </a:solidFill>
              </a:rPr>
              <a:t>Pulatsü</a:t>
            </a:r>
            <a:r>
              <a:rPr lang="tr-TR" dirty="0" smtClean="0">
                <a:solidFill>
                  <a:schemeClr val="accent1">
                    <a:lumMod val="50000"/>
                  </a:schemeClr>
                </a:solidFill>
              </a:rPr>
              <a:t> 2000). </a:t>
            </a:r>
          </a:p>
          <a:p>
            <a:pPr fontAlgn="auto">
              <a:spcAft>
                <a:spcPts val="0"/>
              </a:spcAft>
              <a:buFont typeface="Wingdings 2"/>
              <a:buNone/>
              <a:defRPr/>
            </a:pP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214313"/>
            <a:ext cx="8686800" cy="4525962"/>
          </a:xfrm>
        </p:spPr>
        <p:txBody>
          <a:bodyPr>
            <a:normAutofit fontScale="85000" lnSpcReduction="10000"/>
          </a:bodyPr>
          <a:lstStyle/>
          <a:p>
            <a:pPr fontAlgn="auto">
              <a:spcAft>
                <a:spcPts val="0"/>
              </a:spcAft>
              <a:buFont typeface="Wingdings 2"/>
              <a:buNone/>
              <a:defRPr/>
            </a:pPr>
            <a:r>
              <a:rPr lang="tr-TR" b="1" dirty="0" smtClean="0">
                <a:solidFill>
                  <a:schemeClr val="tx1"/>
                </a:solidFill>
                <a:effectLst>
                  <a:outerShdw blurRad="38100" dist="38100" dir="2700000" algn="tl">
                    <a:srgbClr val="000000">
                      <a:alpha val="43137"/>
                    </a:srgbClr>
                  </a:outerShdw>
                </a:effectLst>
              </a:rPr>
              <a:t>8-) </a:t>
            </a:r>
            <a:r>
              <a:rPr lang="tr-TR" b="1" dirty="0" err="1" smtClean="0">
                <a:solidFill>
                  <a:schemeClr val="tx1"/>
                </a:solidFill>
                <a:effectLst>
                  <a:outerShdw blurRad="38100" dist="38100" dir="2700000" algn="tl">
                    <a:srgbClr val="000000">
                      <a:alpha val="43137"/>
                    </a:srgbClr>
                  </a:outerShdw>
                </a:effectLst>
              </a:rPr>
              <a:t>pH</a:t>
            </a:r>
            <a:r>
              <a:rPr lang="tr-TR" b="1" dirty="0" smtClean="0">
                <a:solidFill>
                  <a:schemeClr val="tx1"/>
                </a:solidFill>
                <a:effectLst>
                  <a:outerShdw blurRad="38100" dist="38100" dir="2700000" algn="tl">
                    <a:srgbClr val="000000">
                      <a:alpha val="43137"/>
                    </a:srgbClr>
                  </a:outerShdw>
                </a:effectLst>
              </a:rPr>
              <a:t> </a:t>
            </a:r>
          </a:p>
          <a:p>
            <a:pPr algn="just" fontAlgn="auto">
              <a:spcAft>
                <a:spcPts val="0"/>
              </a:spcAft>
              <a:buFont typeface="Wingdings 2"/>
              <a:buNone/>
              <a:defRPr/>
            </a:pPr>
            <a:r>
              <a:rPr lang="tr-TR" b="1" dirty="0" smtClean="0"/>
              <a:t>		</a:t>
            </a:r>
            <a:r>
              <a:rPr lang="tr-TR" dirty="0" smtClean="0"/>
              <a:t>Sularda hidrojen iyonu </a:t>
            </a:r>
            <a:r>
              <a:rPr lang="tr-TR" dirty="0" err="1" smtClean="0"/>
              <a:t>derişiminin</a:t>
            </a:r>
            <a:r>
              <a:rPr lang="tr-TR" dirty="0" smtClean="0"/>
              <a:t> ölçüsü olan </a:t>
            </a:r>
            <a:r>
              <a:rPr lang="tr-TR" dirty="0" err="1" smtClean="0"/>
              <a:t>pH</a:t>
            </a:r>
            <a:r>
              <a:rPr lang="tr-TR" dirty="0" smtClean="0"/>
              <a:t>; bir bileşikteki hidrojen iyonu konsantrasyonunun negatif logaritması olarak tanımlanır ve matematiksel olarak  </a:t>
            </a:r>
            <a:r>
              <a:rPr lang="tr-TR" dirty="0" err="1" smtClean="0"/>
              <a:t>pH</a:t>
            </a:r>
            <a:r>
              <a:rPr lang="tr-TR" dirty="0" smtClean="0"/>
              <a:t>= - </a:t>
            </a:r>
            <a:r>
              <a:rPr lang="tr-TR" dirty="0" err="1" smtClean="0"/>
              <a:t>log</a:t>
            </a:r>
            <a:r>
              <a:rPr lang="tr-TR" dirty="0" smtClean="0"/>
              <a:t> [H</a:t>
            </a:r>
            <a:r>
              <a:rPr lang="tr-TR" baseline="30000" dirty="0" smtClean="0"/>
              <a:t>+</a:t>
            </a:r>
            <a:r>
              <a:rPr lang="tr-TR" dirty="0" smtClean="0"/>
              <a:t>] şeklinde gösterilir. Suların </a:t>
            </a:r>
            <a:r>
              <a:rPr lang="tr-TR" dirty="0" err="1" smtClean="0"/>
              <a:t>pH</a:t>
            </a:r>
            <a:r>
              <a:rPr lang="tr-TR" dirty="0" smtClean="0"/>
              <a:t> değerleri 0-14 arasında değişir; hidrojen iyonları yoğunluğunun artması </a:t>
            </a:r>
            <a:r>
              <a:rPr lang="tr-TR" dirty="0" err="1" smtClean="0"/>
              <a:t>pH’nın</a:t>
            </a:r>
            <a:r>
              <a:rPr lang="tr-TR" dirty="0" smtClean="0"/>
              <a:t> düşmesine, hidrojen iyonları yoğunluğunun azalması veya hidroksit iyonlarının artması ise </a:t>
            </a:r>
            <a:r>
              <a:rPr lang="tr-TR" dirty="0" err="1" smtClean="0"/>
              <a:t>pH’nın</a:t>
            </a:r>
            <a:r>
              <a:rPr lang="tr-TR" dirty="0" smtClean="0"/>
              <a:t> yükselmesine neden olur. Buna göre oluşturulan </a:t>
            </a:r>
            <a:r>
              <a:rPr lang="tr-TR" dirty="0" err="1" smtClean="0"/>
              <a:t>pH</a:t>
            </a:r>
            <a:r>
              <a:rPr lang="tr-TR" dirty="0" smtClean="0"/>
              <a:t> cetvelinde </a:t>
            </a:r>
            <a:r>
              <a:rPr lang="tr-TR" dirty="0" err="1" smtClean="0"/>
              <a:t>pH</a:t>
            </a:r>
            <a:r>
              <a:rPr lang="tr-TR" dirty="0" smtClean="0"/>
              <a:t>= 0-7 asidik, </a:t>
            </a:r>
            <a:r>
              <a:rPr lang="tr-TR" dirty="0" err="1" smtClean="0"/>
              <a:t>pH</a:t>
            </a:r>
            <a:r>
              <a:rPr lang="tr-TR" dirty="0" smtClean="0"/>
              <a:t>= 7-14 bazik, </a:t>
            </a:r>
            <a:r>
              <a:rPr lang="tr-TR" dirty="0" err="1" smtClean="0"/>
              <a:t>pH</a:t>
            </a:r>
            <a:r>
              <a:rPr lang="tr-TR" dirty="0" smtClean="0"/>
              <a:t>= 7 nötr’dür. </a:t>
            </a:r>
            <a:endParaRPr lang="tr-TR" dirty="0"/>
          </a:p>
        </p:txBody>
      </p:sp>
      <p:pic>
        <p:nvPicPr>
          <p:cNvPr id="12290" name="Picture 2" descr="http://www.huzurkandemir.com.tr/wp-content/uploads/2012/01/ph.jpg"/>
          <p:cNvPicPr>
            <a:picLocks noChangeAspect="1" noChangeArrowheads="1"/>
          </p:cNvPicPr>
          <p:nvPr/>
        </p:nvPicPr>
        <p:blipFill>
          <a:blip r:embed="rId2"/>
          <a:srcRect/>
          <a:stretch>
            <a:fillRect/>
          </a:stretch>
        </p:blipFill>
        <p:spPr bwMode="auto">
          <a:xfrm>
            <a:off x="2143108" y="4600574"/>
            <a:ext cx="4929222" cy="22574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b="1" dirty="0" smtClean="0"/>
              <a:t>1- su kalitesi</a:t>
            </a:r>
            <a:endParaRPr lang="tr-TR" b="1" dirty="0"/>
          </a:p>
        </p:txBody>
      </p:sp>
      <p:sp>
        <p:nvSpPr>
          <p:cNvPr id="11267" name="2 İçerik Yer Tutucusu"/>
          <p:cNvSpPr>
            <a:spLocks noGrp="1"/>
          </p:cNvSpPr>
          <p:nvPr>
            <p:ph idx="1"/>
          </p:nvPr>
        </p:nvSpPr>
        <p:spPr/>
        <p:txBody>
          <a:bodyPr/>
          <a:lstStyle/>
          <a:p>
            <a:pPr algn="just">
              <a:buFont typeface="Wingdings 2" pitchFamily="18" charset="2"/>
              <a:buNone/>
            </a:pPr>
            <a:r>
              <a:rPr lang="tr-TR" smtClean="0"/>
              <a:t>		Su kalitesi, suyun en iyi bir şekilde kullanılmasını etkileyen </a:t>
            </a:r>
            <a:r>
              <a:rPr lang="tr-TR" smtClean="0">
                <a:solidFill>
                  <a:srgbClr val="FF0000"/>
                </a:solidFill>
              </a:rPr>
              <a:t>fiziksel</a:t>
            </a:r>
            <a:r>
              <a:rPr lang="tr-TR" smtClean="0"/>
              <a:t>, </a:t>
            </a:r>
            <a:r>
              <a:rPr lang="tr-TR" smtClean="0">
                <a:solidFill>
                  <a:srgbClr val="FFFF00"/>
                </a:solidFill>
              </a:rPr>
              <a:t>kimyasal </a:t>
            </a:r>
            <a:r>
              <a:rPr lang="tr-TR" smtClean="0"/>
              <a:t>ve </a:t>
            </a:r>
            <a:r>
              <a:rPr lang="tr-TR" smtClean="0">
                <a:solidFill>
                  <a:schemeClr val="accent2"/>
                </a:solidFill>
              </a:rPr>
              <a:t>biyolojik</a:t>
            </a:r>
            <a:r>
              <a:rPr lang="tr-TR" smtClean="0"/>
              <a:t> faktörleri içine alan bir ifadedir. Su ürünleri bakımından </a:t>
            </a:r>
            <a:r>
              <a:rPr lang="tr-TR" b="1" i="1" smtClean="0"/>
              <a:t>suyun kalitesini değiştiren çeşitli faktörlerin belirlenmesi çok önemlidir</a:t>
            </a:r>
            <a:r>
              <a:rPr lang="tr-TR" smtClean="0"/>
              <a:t>.</a:t>
            </a:r>
          </a:p>
        </p:txBody>
      </p:sp>
      <p:pic>
        <p:nvPicPr>
          <p:cNvPr id="4" name="Picture 5" descr="MMj03365850000[1]"/>
          <p:cNvPicPr>
            <a:picLocks noChangeAspect="1" noChangeArrowheads="1" noCrop="1"/>
          </p:cNvPicPr>
          <p:nvPr/>
        </p:nvPicPr>
        <p:blipFill>
          <a:blip r:embed="rId2"/>
          <a:srcRect/>
          <a:stretch>
            <a:fillRect/>
          </a:stretch>
        </p:blipFill>
        <p:spPr>
          <a:xfrm>
            <a:off x="2643174" y="4429132"/>
            <a:ext cx="3786214" cy="2200280"/>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2 İçerik Yer Tutucusu"/>
          <p:cNvSpPr>
            <a:spLocks noGrp="1"/>
          </p:cNvSpPr>
          <p:nvPr>
            <p:ph idx="1"/>
          </p:nvPr>
        </p:nvSpPr>
        <p:spPr>
          <a:xfrm>
            <a:off x="285750" y="0"/>
            <a:ext cx="8686800" cy="1785938"/>
          </a:xfrm>
        </p:spPr>
        <p:txBody>
          <a:bodyPr/>
          <a:lstStyle/>
          <a:p>
            <a:r>
              <a:rPr lang="tr-TR" sz="2400" smtClean="0"/>
              <a:t>Bir suyun pH’sı suda erimiş olarak bulunan karbonat, bikarbonat ve serbest karbondioksit derişimine bağlıdır.</a:t>
            </a:r>
          </a:p>
        </p:txBody>
      </p:sp>
      <p:pic>
        <p:nvPicPr>
          <p:cNvPr id="5" name="4 Resim"/>
          <p:cNvPicPr/>
          <p:nvPr/>
        </p:nvPicPr>
        <p:blipFill>
          <a:blip r:embed="rId2"/>
          <a:srcRect/>
          <a:stretch>
            <a:fillRect/>
          </a:stretch>
        </p:blipFill>
        <p:spPr bwMode="auto">
          <a:xfrm>
            <a:off x="571500" y="928688"/>
            <a:ext cx="7786688" cy="4000500"/>
          </a:xfrm>
          <a:prstGeom prst="rect">
            <a:avLst/>
          </a:prstGeom>
          <a:ln>
            <a:noFill/>
          </a:ln>
          <a:effectLst>
            <a:outerShdw blurRad="292100" dist="139700" dir="2700000" algn="tl" rotWithShape="0">
              <a:srgbClr val="333333">
                <a:alpha val="65000"/>
              </a:srgbClr>
            </a:outerShdw>
          </a:effectLst>
        </p:spPr>
      </p:pic>
      <p:sp>
        <p:nvSpPr>
          <p:cNvPr id="29700" name="Rectangle 1"/>
          <p:cNvSpPr>
            <a:spLocks noChangeArrowheads="1"/>
          </p:cNvSpPr>
          <p:nvPr/>
        </p:nvSpPr>
        <p:spPr bwMode="auto">
          <a:xfrm>
            <a:off x="1357313" y="4857750"/>
            <a:ext cx="6597650" cy="369888"/>
          </a:xfrm>
          <a:prstGeom prst="rect">
            <a:avLst/>
          </a:prstGeom>
          <a:noFill/>
          <a:ln w="9525">
            <a:noFill/>
            <a:miter lim="800000"/>
            <a:headEnd/>
            <a:tailEnd/>
          </a:ln>
        </p:spPr>
        <p:txBody>
          <a:bodyPr wrap="none" anchor="ctr">
            <a:spAutoFit/>
          </a:bodyPr>
          <a:lstStyle/>
          <a:p>
            <a:pPr algn="just"/>
            <a:r>
              <a:rPr lang="tr-TR">
                <a:latin typeface="Times New Roman" pitchFamily="18" charset="0"/>
                <a:ea typeface="Calibri" pitchFamily="34" charset="0"/>
                <a:cs typeface="Times New Roman" pitchFamily="18" charset="0"/>
              </a:rPr>
              <a:t>Karbondioksit, bikarbonat ve karbonatın pH ile ilişkisi (Wetzel 1983)</a:t>
            </a:r>
            <a:endParaRPr lang="tr-TR">
              <a:latin typeface="Arial" charset="0"/>
              <a:ea typeface="Calibri" pitchFamily="34" charset="0"/>
            </a:endParaRPr>
          </a:p>
        </p:txBody>
      </p:sp>
      <p:sp>
        <p:nvSpPr>
          <p:cNvPr id="29701" name="Rectangle 2"/>
          <p:cNvSpPr>
            <a:spLocks noChangeArrowheads="1"/>
          </p:cNvSpPr>
          <p:nvPr/>
        </p:nvSpPr>
        <p:spPr bwMode="auto">
          <a:xfrm>
            <a:off x="214313" y="5473700"/>
            <a:ext cx="8929687" cy="1384300"/>
          </a:xfrm>
          <a:prstGeom prst="rect">
            <a:avLst/>
          </a:prstGeom>
          <a:noFill/>
          <a:ln w="9525">
            <a:noFill/>
            <a:miter lim="800000"/>
            <a:headEnd/>
            <a:tailEnd/>
          </a:ln>
        </p:spPr>
        <p:txBody>
          <a:bodyPr anchor="ctr">
            <a:spAutoFit/>
          </a:bodyPr>
          <a:lstStyle/>
          <a:p>
            <a:pPr algn="just"/>
            <a:r>
              <a:rPr lang="tr-TR" sz="2100"/>
              <a:t>Sucul ortamlarda pH değerlerindeki bir birimlik değişim, hidrojen iyonları yoğunluğunda 10 katlık bir değişimi ifade ettiğinden, yetiştiricilik esnasında suyun pH’sında en fazla 0,3 birimlik değişimlere izin verilir. Karbondioksitle doymuş suyun pH’sı; sıcaklık, tuzluluk ve alkaliniteye bağlı olarak değişir</a:t>
            </a:r>
            <a:r>
              <a:rPr lang="tr-TR" sz="2100">
                <a:solidFill>
                  <a:schemeClr val="tx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0"/>
            <a:ext cx="8686800" cy="4525963"/>
          </a:xfrm>
        </p:spPr>
        <p:txBody>
          <a:bodyPr>
            <a:normAutofit fontScale="92500" lnSpcReduction="20000"/>
          </a:bodyPr>
          <a:lstStyle/>
          <a:p>
            <a:pPr algn="just" fontAlgn="auto">
              <a:spcAft>
                <a:spcPts val="0"/>
              </a:spcAft>
              <a:buFont typeface="Wingdings 2"/>
              <a:buChar char=""/>
              <a:defRPr/>
            </a:pPr>
            <a:r>
              <a:rPr lang="tr-TR" dirty="0" smtClean="0">
                <a:solidFill>
                  <a:schemeClr val="accent1">
                    <a:lumMod val="50000"/>
                  </a:schemeClr>
                </a:solidFill>
              </a:rPr>
              <a:t>Sucul canlılar için önemli olan karbondioksit atmosferde çok düşük yoğunlukta (% 0,03) bulunduğu halde, suda çözünürlüğü oldukça fazladır. Karbondioksit doğal sulara, doğrudan atmosferden difüzyonla geçtiği gibi organik maddelerin bakteriler tarafından ayrıştırılması veya bitki ve hayvanların solunumu sonucu da yan ürün olarak karışır. Bu nedenle, havuzlardaki karbondioksit miktarı solunum ve fotosentez olaylarıyla yakından ilgilidir. Genellikle karbondioksit derişimi geceleri artar ve gündüzleri azalır .</a:t>
            </a:r>
            <a:endParaRPr lang="tr-TR" dirty="0">
              <a:solidFill>
                <a:schemeClr val="accent1">
                  <a:lumMod val="50000"/>
                </a:schemeClr>
              </a:solidFill>
            </a:endParaRPr>
          </a:p>
        </p:txBody>
      </p:sp>
      <p:pic>
        <p:nvPicPr>
          <p:cNvPr id="4" name="3 Resim"/>
          <p:cNvPicPr/>
          <p:nvPr/>
        </p:nvPicPr>
        <p:blipFill>
          <a:blip r:embed="rId2" cstate="print"/>
          <a:srcRect/>
          <a:stretch>
            <a:fillRect/>
          </a:stretch>
        </p:blipFill>
        <p:spPr bwMode="auto">
          <a:xfrm>
            <a:off x="2000232" y="4214818"/>
            <a:ext cx="4857784" cy="26431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2 İçerik Yer Tutucusu"/>
          <p:cNvSpPr>
            <a:spLocks noGrp="1"/>
          </p:cNvSpPr>
          <p:nvPr>
            <p:ph idx="1"/>
          </p:nvPr>
        </p:nvSpPr>
        <p:spPr>
          <a:xfrm>
            <a:off x="214313" y="214313"/>
            <a:ext cx="8686800" cy="4786312"/>
          </a:xfrm>
        </p:spPr>
        <p:txBody>
          <a:bodyPr/>
          <a:lstStyle/>
          <a:p>
            <a:pPr algn="just">
              <a:buFont typeface="Wingdings 2" pitchFamily="18" charset="2"/>
              <a:buNone/>
            </a:pPr>
            <a:r>
              <a:rPr lang="tr-TR" sz="2000" b="1" smtClean="0"/>
              <a:t>	10.Toplam alkalinite</a:t>
            </a:r>
          </a:p>
          <a:p>
            <a:pPr algn="just">
              <a:buFont typeface="Wingdings 2" pitchFamily="18" charset="2"/>
              <a:buNone/>
            </a:pPr>
            <a:r>
              <a:rPr lang="tr-TR" sz="2000" smtClean="0"/>
              <a:t>		Toplam alkalinite, sudaki titre edilebilir bazların toplam derişimi olup litrede bulunan kalsiyum karbonat (CaCO</a:t>
            </a:r>
            <a:r>
              <a:rPr lang="tr-TR" sz="2000" baseline="-25000" smtClean="0"/>
              <a:t>3</a:t>
            </a:r>
            <a:r>
              <a:rPr lang="tr-TR" sz="2000" smtClean="0"/>
              <a:t>) miktarı olarak ifade edilir. Doğal sulardaki başlıca bazlar, karbonat ve bikarbonatlardır. Toplam alkalinite, pH-tamponlama kapasitesi veya suların asit nötralizasyon gücü olarak da tanımlanabilir. Yüksek alkaliniteye sahip sular, pH değişimlerine karşı daha stabildir. Doğal tatlı sularda alkalinite, yumuşak sularda 5 mg/L’den azken, sert sularda 500 mg/L’nin üzerindedir. Doğal deniz suyunun toplam alkalinitesi ise ortalama 116 mg/L’dir.</a:t>
            </a:r>
          </a:p>
          <a:p>
            <a:pPr algn="just">
              <a:buFont typeface="Wingdings 2" pitchFamily="18" charset="2"/>
              <a:buNone/>
            </a:pPr>
            <a:r>
              <a:rPr lang="tr-TR" sz="2000" smtClean="0"/>
              <a:t>		</a:t>
            </a:r>
          </a:p>
        </p:txBody>
      </p:sp>
      <p:sp>
        <p:nvSpPr>
          <p:cNvPr id="5" name="4 Dikdörtgen"/>
          <p:cNvSpPr/>
          <p:nvPr/>
        </p:nvSpPr>
        <p:spPr>
          <a:xfrm>
            <a:off x="714375" y="6286500"/>
            <a:ext cx="7929563" cy="369888"/>
          </a:xfrm>
          <a:prstGeom prst="rect">
            <a:avLst/>
          </a:prstGeom>
        </p:spPr>
        <p:txBody>
          <a:bodyPr>
            <a:spAutoFit/>
          </a:bodyPr>
          <a:lstStyle/>
          <a:p>
            <a:pPr algn="ctr" fontAlgn="auto">
              <a:spcBef>
                <a:spcPts val="0"/>
              </a:spcBef>
              <a:spcAft>
                <a:spcPts val="0"/>
              </a:spcAft>
              <a:defRPr/>
            </a:pPr>
            <a:r>
              <a:rPr lang="tr-TR" i="1" dirty="0">
                <a:effectLst>
                  <a:outerShdw blurRad="38100" dist="38100" dir="2700000" algn="tl">
                    <a:srgbClr val="000000">
                      <a:alpha val="43137"/>
                    </a:srgbClr>
                  </a:outerShdw>
                </a:effectLst>
                <a:latin typeface="+mn-lt"/>
                <a:cs typeface="+mn-cs"/>
              </a:rPr>
              <a:t>Sucul ekosistemlerde toplam </a:t>
            </a:r>
            <a:r>
              <a:rPr lang="tr-TR" i="1" dirty="0" err="1">
                <a:effectLst>
                  <a:outerShdw blurRad="38100" dist="38100" dir="2700000" algn="tl">
                    <a:srgbClr val="000000">
                      <a:alpha val="43137"/>
                    </a:srgbClr>
                  </a:outerShdw>
                </a:effectLst>
                <a:latin typeface="+mn-lt"/>
                <a:cs typeface="+mn-cs"/>
              </a:rPr>
              <a:t>alkalinite</a:t>
            </a:r>
            <a:r>
              <a:rPr lang="tr-TR" i="1" dirty="0">
                <a:effectLst>
                  <a:outerShdw blurRad="38100" dist="38100" dir="2700000" algn="tl">
                    <a:srgbClr val="000000">
                      <a:alpha val="43137"/>
                    </a:srgbClr>
                  </a:outerShdw>
                </a:effectLst>
                <a:latin typeface="+mn-lt"/>
                <a:cs typeface="+mn-cs"/>
              </a:rPr>
              <a:t> ile </a:t>
            </a:r>
            <a:r>
              <a:rPr lang="tr-TR" i="1" dirty="0" err="1">
                <a:effectLst>
                  <a:outerShdw blurRad="38100" dist="38100" dir="2700000" algn="tl">
                    <a:srgbClr val="000000">
                      <a:alpha val="43137"/>
                    </a:srgbClr>
                  </a:outerShdw>
                </a:effectLst>
                <a:latin typeface="+mn-lt"/>
                <a:cs typeface="+mn-cs"/>
              </a:rPr>
              <a:t>pH</a:t>
            </a:r>
            <a:r>
              <a:rPr lang="tr-TR" i="1" dirty="0">
                <a:effectLst>
                  <a:outerShdw blurRad="38100" dist="38100" dir="2700000" algn="tl">
                    <a:srgbClr val="000000">
                      <a:alpha val="43137"/>
                    </a:srgbClr>
                  </a:outerShdw>
                </a:effectLst>
                <a:latin typeface="+mn-lt"/>
                <a:cs typeface="+mn-cs"/>
              </a:rPr>
              <a:t> arasındaki ilişki </a:t>
            </a:r>
            <a:endParaRPr lang="tr-TR" i="1" dirty="0">
              <a:effectLst>
                <a:outerShdw blurRad="38100" dist="38100" dir="2700000" algn="tl">
                  <a:srgbClr val="000000">
                    <a:alpha val="43137"/>
                  </a:srgbClr>
                </a:outerShdw>
              </a:effectLst>
              <a:latin typeface="+mn-lt"/>
              <a:cs typeface="+mn-cs"/>
            </a:endParaRPr>
          </a:p>
        </p:txBody>
      </p:sp>
      <p:graphicFrame>
        <p:nvGraphicFramePr>
          <p:cNvPr id="6" name="5 Tablo"/>
          <p:cNvGraphicFramePr>
            <a:graphicFrameLocks noGrp="1"/>
          </p:cNvGraphicFramePr>
          <p:nvPr/>
        </p:nvGraphicFramePr>
        <p:xfrm>
          <a:off x="1071563" y="3286125"/>
          <a:ext cx="7072362" cy="3037435"/>
        </p:xfrm>
        <a:graphic>
          <a:graphicData uri="http://schemas.openxmlformats.org/drawingml/2006/table">
            <a:tbl>
              <a:tblPr/>
              <a:tblGrid>
                <a:gridCol w="3282464"/>
                <a:gridCol w="3789898"/>
              </a:tblGrid>
              <a:tr h="592564">
                <a:tc>
                  <a:txBody>
                    <a:bodyPr/>
                    <a:lstStyle/>
                    <a:p>
                      <a:pPr algn="ctr">
                        <a:lnSpc>
                          <a:spcPct val="115000"/>
                        </a:lnSpc>
                        <a:spcAft>
                          <a:spcPts val="0"/>
                        </a:spcAft>
                      </a:pPr>
                      <a:r>
                        <a:rPr lang="tr-TR" sz="2000" b="1" dirty="0">
                          <a:latin typeface="Times New Roman"/>
                          <a:ea typeface="Calibri"/>
                          <a:cs typeface="Times New Roman"/>
                        </a:rPr>
                        <a:t>Toplam </a:t>
                      </a:r>
                      <a:r>
                        <a:rPr lang="tr-TR" sz="2000" b="1" dirty="0" err="1">
                          <a:latin typeface="Times New Roman"/>
                          <a:ea typeface="Calibri"/>
                          <a:cs typeface="Times New Roman"/>
                        </a:rPr>
                        <a:t>alkalinite</a:t>
                      </a:r>
                      <a:r>
                        <a:rPr lang="tr-TR" sz="2000" b="1" dirty="0">
                          <a:latin typeface="Times New Roman"/>
                          <a:ea typeface="Calibri"/>
                          <a:cs typeface="Times New Roman"/>
                        </a:rPr>
                        <a:t> (mg/L CaCO</a:t>
                      </a:r>
                      <a:r>
                        <a:rPr lang="tr-TR" sz="2000" b="1" baseline="-25000" dirty="0">
                          <a:latin typeface="Times New Roman"/>
                          <a:ea typeface="Calibri"/>
                          <a:cs typeface="Times New Roman"/>
                        </a:rPr>
                        <a:t>3</a:t>
                      </a:r>
                      <a:r>
                        <a:rPr lang="tr-TR" sz="2000" b="1" dirty="0">
                          <a:latin typeface="Times New Roman"/>
                          <a:ea typeface="Calibri"/>
                          <a:cs typeface="Times New Roman"/>
                        </a:rPr>
                        <a:t>)</a:t>
                      </a:r>
                      <a:endParaRPr lang="tr-TR" sz="20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latin typeface="Times New Roman"/>
                          <a:ea typeface="Calibri"/>
                          <a:cs typeface="Times New Roman"/>
                        </a:rPr>
                        <a:t>Suyun yaklaşık pH değeri</a:t>
                      </a:r>
                      <a:endParaRPr lang="tr-TR"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67279">
                <a:tc>
                  <a:txBody>
                    <a:bodyPr/>
                    <a:lstStyle/>
                    <a:p>
                      <a:pPr algn="ctr">
                        <a:lnSpc>
                          <a:spcPct val="115000"/>
                        </a:lnSpc>
                        <a:spcAft>
                          <a:spcPts val="1000"/>
                        </a:spcAft>
                      </a:pPr>
                      <a:r>
                        <a:rPr lang="tr-TR" sz="2000">
                          <a:latin typeface="Times New Roman"/>
                          <a:ea typeface="Calibri"/>
                          <a:cs typeface="Times New Roman"/>
                        </a:rPr>
                        <a:t>0</a:t>
                      </a:r>
                      <a:endParaRPr lang="tr-TR" sz="20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1000"/>
                        </a:spcAft>
                      </a:pPr>
                      <a:r>
                        <a:rPr lang="tr-TR" sz="2000">
                          <a:latin typeface="Times New Roman"/>
                          <a:ea typeface="Calibri"/>
                          <a:cs typeface="Times New Roman"/>
                        </a:rPr>
                        <a:t>5,6</a:t>
                      </a:r>
                      <a:endParaRPr lang="tr-TR"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r>
              <a:tr h="467279">
                <a:tc>
                  <a:txBody>
                    <a:bodyPr/>
                    <a:lstStyle/>
                    <a:p>
                      <a:pPr algn="ctr">
                        <a:lnSpc>
                          <a:spcPct val="115000"/>
                        </a:lnSpc>
                        <a:spcAft>
                          <a:spcPts val="1000"/>
                        </a:spcAft>
                      </a:pPr>
                      <a:r>
                        <a:rPr lang="tr-TR" sz="2000">
                          <a:latin typeface="Times New Roman"/>
                          <a:ea typeface="Calibri"/>
                          <a:cs typeface="Times New Roman"/>
                        </a:rPr>
                        <a:t>1</a:t>
                      </a:r>
                      <a:endParaRPr lang="tr-TR" sz="20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tr-TR" sz="2000">
                          <a:latin typeface="Times New Roman"/>
                          <a:ea typeface="Calibri"/>
                          <a:cs typeface="Times New Roman"/>
                        </a:rPr>
                        <a:t>6,6</a:t>
                      </a:r>
                      <a:endParaRPr lang="tr-TR"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67279">
                <a:tc>
                  <a:txBody>
                    <a:bodyPr/>
                    <a:lstStyle/>
                    <a:p>
                      <a:pPr algn="ctr">
                        <a:lnSpc>
                          <a:spcPct val="115000"/>
                        </a:lnSpc>
                        <a:spcAft>
                          <a:spcPts val="1000"/>
                        </a:spcAft>
                      </a:pPr>
                      <a:r>
                        <a:rPr lang="tr-TR" sz="2000" dirty="0">
                          <a:latin typeface="Times New Roman"/>
                          <a:ea typeface="Calibri"/>
                          <a:cs typeface="Times New Roman"/>
                        </a:rPr>
                        <a:t>5</a:t>
                      </a:r>
                      <a:endParaRPr lang="tr-TR" sz="20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tr-TR" sz="2000">
                          <a:latin typeface="Times New Roman"/>
                          <a:ea typeface="Calibri"/>
                          <a:cs typeface="Times New Roman"/>
                        </a:rPr>
                        <a:t>7,3</a:t>
                      </a:r>
                      <a:endParaRPr lang="tr-TR"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67279">
                <a:tc>
                  <a:txBody>
                    <a:bodyPr/>
                    <a:lstStyle/>
                    <a:p>
                      <a:pPr algn="ctr">
                        <a:lnSpc>
                          <a:spcPct val="115000"/>
                        </a:lnSpc>
                        <a:spcAft>
                          <a:spcPts val="1000"/>
                        </a:spcAft>
                      </a:pPr>
                      <a:r>
                        <a:rPr lang="tr-TR" sz="2000">
                          <a:latin typeface="Times New Roman"/>
                          <a:ea typeface="Calibri"/>
                          <a:cs typeface="Times New Roman"/>
                        </a:rPr>
                        <a:t>10</a:t>
                      </a:r>
                      <a:endParaRPr lang="tr-TR" sz="20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1000"/>
                        </a:spcAft>
                      </a:pPr>
                      <a:r>
                        <a:rPr lang="tr-TR" sz="2000">
                          <a:latin typeface="Times New Roman"/>
                          <a:ea typeface="Calibri"/>
                          <a:cs typeface="Times New Roman"/>
                        </a:rPr>
                        <a:t>7,6</a:t>
                      </a:r>
                      <a:endParaRPr lang="tr-TR" sz="20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r>
              <a:tr h="467279">
                <a:tc>
                  <a:txBody>
                    <a:bodyPr/>
                    <a:lstStyle/>
                    <a:p>
                      <a:pPr algn="ctr">
                        <a:lnSpc>
                          <a:spcPct val="115000"/>
                        </a:lnSpc>
                        <a:spcAft>
                          <a:spcPts val="1000"/>
                        </a:spcAft>
                      </a:pPr>
                      <a:r>
                        <a:rPr lang="tr-TR" sz="2000" dirty="0">
                          <a:latin typeface="Times New Roman"/>
                          <a:ea typeface="Calibri"/>
                          <a:cs typeface="Times New Roman"/>
                        </a:rPr>
                        <a:t>50</a:t>
                      </a:r>
                      <a:endParaRPr lang="tr-TR" sz="20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2000" dirty="0">
                          <a:latin typeface="Times New Roman"/>
                          <a:ea typeface="Calibri"/>
                          <a:cs typeface="Times New Roman"/>
                        </a:rPr>
                        <a:t>8,3</a:t>
                      </a:r>
                      <a:endParaRPr lang="tr-TR" sz="20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3 Resim"/>
          <p:cNvPicPr>
            <a:picLocks noChangeAspect="1" noChangeArrowheads="1"/>
          </p:cNvPicPr>
          <p:nvPr/>
        </p:nvPicPr>
        <p:blipFill>
          <a:blip r:embed="rId2"/>
          <a:srcRect/>
          <a:stretch>
            <a:fillRect/>
          </a:stretch>
        </p:blipFill>
        <p:spPr bwMode="auto">
          <a:xfrm>
            <a:off x="1428750" y="2214563"/>
            <a:ext cx="6715125" cy="4071937"/>
          </a:xfrm>
          <a:prstGeom prst="rect">
            <a:avLst/>
          </a:prstGeom>
          <a:noFill/>
          <a:ln w="9525">
            <a:solidFill>
              <a:schemeClr val="tx1"/>
            </a:solidFill>
            <a:miter lim="800000"/>
            <a:headEnd/>
            <a:tailEnd/>
          </a:ln>
        </p:spPr>
      </p:pic>
      <p:sp>
        <p:nvSpPr>
          <p:cNvPr id="32771" name="4 Dikdörtgen"/>
          <p:cNvSpPr>
            <a:spLocks noChangeArrowheads="1"/>
          </p:cNvSpPr>
          <p:nvPr/>
        </p:nvSpPr>
        <p:spPr bwMode="auto">
          <a:xfrm>
            <a:off x="1071563" y="6286500"/>
            <a:ext cx="7358062" cy="369888"/>
          </a:xfrm>
          <a:prstGeom prst="rect">
            <a:avLst/>
          </a:prstGeom>
          <a:noFill/>
          <a:ln w="9525">
            <a:noFill/>
            <a:miter lim="800000"/>
            <a:headEnd/>
            <a:tailEnd/>
          </a:ln>
        </p:spPr>
        <p:txBody>
          <a:bodyPr>
            <a:spAutoFit/>
          </a:bodyPr>
          <a:lstStyle/>
          <a:p>
            <a:pPr algn="ctr"/>
            <a:r>
              <a:rPr lang="tr-TR"/>
              <a:t>Düşük ve yüksek alkaliniteli sularda pH’nın zamana bağlı değişimi</a:t>
            </a:r>
          </a:p>
        </p:txBody>
      </p:sp>
      <p:sp>
        <p:nvSpPr>
          <p:cNvPr id="32772" name="5 Dikdörtgen"/>
          <p:cNvSpPr>
            <a:spLocks noChangeArrowheads="1"/>
          </p:cNvSpPr>
          <p:nvPr/>
        </p:nvSpPr>
        <p:spPr bwMode="auto">
          <a:xfrm>
            <a:off x="428625" y="428625"/>
            <a:ext cx="8215313" cy="1477963"/>
          </a:xfrm>
          <a:prstGeom prst="rect">
            <a:avLst/>
          </a:prstGeom>
          <a:noFill/>
          <a:ln w="9525">
            <a:noFill/>
            <a:miter lim="800000"/>
            <a:headEnd/>
            <a:tailEnd/>
          </a:ln>
        </p:spPr>
        <p:txBody>
          <a:bodyPr>
            <a:spAutoFit/>
          </a:bodyPr>
          <a:lstStyle/>
          <a:p>
            <a:r>
              <a:rPr lang="tr-TR"/>
              <a:t>	Toplam alkalinite balıklar üzerinde doğrudan bir etkiye sahip olmamakla birlikte genellikle toplam alkalinitesi 30 mg/L’nin altında olan sular, hızlı pH değişimlerine karşı zayıf tampon gücüne sahiptir. </a:t>
            </a:r>
            <a:br>
              <a:rPr lang="tr-TR"/>
            </a:br>
            <a:r>
              <a:rPr lang="tr-TR"/>
              <a:t>	Su ürünleri yetiştiricilik sistemleri için önerilen toplam alkalinite değişim aralığı 20-400 mg/L’dir.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500063"/>
            <a:ext cx="8686800" cy="5954712"/>
          </a:xfrm>
        </p:spPr>
        <p:txBody>
          <a:bodyPr>
            <a:normAutofit fontScale="70000" lnSpcReduction="20000"/>
          </a:bodyPr>
          <a:lstStyle/>
          <a:p>
            <a:pPr fontAlgn="auto">
              <a:spcAft>
                <a:spcPts val="0"/>
              </a:spcAft>
              <a:buFont typeface="Wingdings 2"/>
              <a:buNone/>
              <a:defRPr/>
            </a:pPr>
            <a:r>
              <a:rPr lang="tr-TR" b="1" i="1" dirty="0" smtClean="0">
                <a:solidFill>
                  <a:schemeClr val="tx1"/>
                </a:solidFill>
              </a:rPr>
              <a:t>11. Toplam sertlik</a:t>
            </a:r>
          </a:p>
          <a:p>
            <a:pPr fontAlgn="auto">
              <a:spcAft>
                <a:spcPts val="0"/>
              </a:spcAft>
              <a:buFont typeface="Wingdings 2"/>
              <a:buNone/>
              <a:defRPr/>
            </a:pPr>
            <a:endParaRPr lang="tr-TR" b="1" dirty="0" smtClean="0"/>
          </a:p>
          <a:p>
            <a:pPr algn="just" fontAlgn="auto">
              <a:spcAft>
                <a:spcPts val="0"/>
              </a:spcAft>
              <a:buFont typeface="Wingdings 2"/>
              <a:buNone/>
              <a:defRPr/>
            </a:pPr>
            <a:r>
              <a:rPr lang="tr-TR" dirty="0" smtClean="0"/>
              <a:t>		</a:t>
            </a:r>
            <a:r>
              <a:rPr lang="tr-TR" dirty="0" smtClean="0">
                <a:solidFill>
                  <a:schemeClr val="accent1">
                    <a:lumMod val="50000"/>
                  </a:schemeClr>
                </a:solidFill>
              </a:rPr>
              <a:t>Suların toplam sertliği, sertliğe yol açan metal iyonlarının genellikle mg/L cinsinden kalsiyum karbonat (CaCO</a:t>
            </a:r>
            <a:r>
              <a:rPr lang="tr-TR" baseline="-25000" dirty="0" smtClean="0">
                <a:solidFill>
                  <a:schemeClr val="accent1">
                    <a:lumMod val="50000"/>
                  </a:schemeClr>
                </a:solidFill>
              </a:rPr>
              <a:t>3</a:t>
            </a:r>
            <a:r>
              <a:rPr lang="tr-TR" dirty="0" smtClean="0">
                <a:solidFill>
                  <a:schemeClr val="accent1">
                    <a:lumMod val="50000"/>
                  </a:schemeClr>
                </a:solidFill>
              </a:rPr>
              <a:t>) eşdeğeri olarak ifadesidir. </a:t>
            </a:r>
          </a:p>
          <a:p>
            <a:pPr algn="just" fontAlgn="auto">
              <a:spcAft>
                <a:spcPts val="0"/>
              </a:spcAft>
              <a:buFont typeface="Wingdings 2"/>
              <a:buNone/>
              <a:defRPr/>
            </a:pPr>
            <a:endParaRPr lang="tr-TR" dirty="0" smtClean="0">
              <a:solidFill>
                <a:schemeClr val="accent1">
                  <a:lumMod val="50000"/>
                </a:schemeClr>
              </a:solidFill>
            </a:endParaRPr>
          </a:p>
          <a:p>
            <a:pPr algn="just" fontAlgn="auto">
              <a:spcAft>
                <a:spcPts val="0"/>
              </a:spcAft>
              <a:buFont typeface="Wingdings 2"/>
              <a:buNone/>
              <a:defRPr/>
            </a:pPr>
            <a:r>
              <a:rPr lang="tr-TR" dirty="0" smtClean="0">
                <a:solidFill>
                  <a:schemeClr val="accent1">
                    <a:lumMod val="50000"/>
                  </a:schemeClr>
                </a:solidFill>
              </a:rPr>
              <a:t>		Suyun sertliği geçici ve kalıcı sertlik olarak ikiye ayrılır; geçici sertlik suyun karbonat ve bikarbonat miktarını gösterir ve suyun kaynatılması ile giderilebilir, kalıcı sertlik ise suyun içerdiği klorür ve sülfatlardan kaynaklanır. </a:t>
            </a:r>
          </a:p>
          <a:p>
            <a:pPr algn="just" fontAlgn="auto">
              <a:spcAft>
                <a:spcPts val="0"/>
              </a:spcAft>
              <a:buFont typeface="Wingdings 2"/>
              <a:buNone/>
              <a:defRPr/>
            </a:pPr>
            <a:endParaRPr lang="tr-TR" dirty="0" smtClean="0">
              <a:solidFill>
                <a:schemeClr val="accent1">
                  <a:lumMod val="50000"/>
                </a:schemeClr>
              </a:solidFill>
            </a:endParaRPr>
          </a:p>
          <a:p>
            <a:pPr algn="just" fontAlgn="auto">
              <a:spcAft>
                <a:spcPts val="0"/>
              </a:spcAft>
              <a:buFont typeface="Wingdings 2"/>
              <a:buNone/>
              <a:defRPr/>
            </a:pPr>
            <a:r>
              <a:rPr lang="tr-TR" dirty="0" smtClean="0">
                <a:solidFill>
                  <a:schemeClr val="accent1">
                    <a:lumMod val="50000"/>
                  </a:schemeClr>
                </a:solidFill>
              </a:rPr>
              <a:t>		Suların sertliği çöktürme ve iyon değişimi yöntemleriyle giderilir. Suların sertlik derecesinin değerlendirilmesi ülkelere göre değişir; ülkemizde daha çok Fransız sertlik derecesi kullanılmaktadır.</a:t>
            </a:r>
          </a:p>
          <a:p>
            <a:pPr algn="just" fontAlgn="auto">
              <a:spcAft>
                <a:spcPts val="0"/>
              </a:spcAft>
              <a:buFont typeface="Wingdings 2"/>
              <a:buNone/>
              <a:defRPr/>
            </a:pPr>
            <a:endParaRPr lang="tr-TR" dirty="0" smtClean="0">
              <a:solidFill>
                <a:schemeClr val="accent1">
                  <a:lumMod val="50000"/>
                </a:schemeClr>
              </a:solidFill>
            </a:endParaRPr>
          </a:p>
          <a:p>
            <a:pPr algn="just" fontAlgn="auto">
              <a:spcAft>
                <a:spcPts val="0"/>
              </a:spcAft>
              <a:buFont typeface="Wingdings 2"/>
              <a:buNone/>
              <a:defRPr/>
            </a:pPr>
            <a:r>
              <a:rPr lang="tr-TR" dirty="0" smtClean="0">
                <a:solidFill>
                  <a:schemeClr val="accent1">
                    <a:lumMod val="50000"/>
                  </a:schemeClr>
                </a:solidFill>
              </a:rPr>
              <a:t>		 Balıkların yaşam ortamlarındaki fizyolojik fonksiyonları su sertliğinden etkilenir. Balıklar için normal olan su sertliği değerlerinin üzerine çıkıldığında ya da iyon bileşimi değişkenlik gösterdiğinde balık osmotik strese girer.</a:t>
            </a:r>
          </a:p>
          <a:p>
            <a:pPr fontAlgn="auto">
              <a:spcAft>
                <a:spcPts val="0"/>
              </a:spcAft>
              <a:buFont typeface="Wingdings 2"/>
              <a:buNone/>
              <a:defRPr/>
            </a:pPr>
            <a:endParaRPr lang="tr-T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85750" y="214313"/>
            <a:ext cx="8215313" cy="461962"/>
          </a:xfrm>
          <a:prstGeom prst="rect">
            <a:avLst/>
          </a:prstGeom>
          <a:noFill/>
          <a:ln w="9525">
            <a:noFill/>
            <a:miter lim="800000"/>
            <a:headEnd/>
            <a:tailEnd/>
          </a:ln>
          <a:effectLst/>
        </p:spPr>
        <p:txBody>
          <a:bodyPr anchor="ctr">
            <a:spAutoFit/>
          </a:bodyPr>
          <a:lstStyle/>
          <a:p>
            <a:pPr algn="just">
              <a:defRPr/>
            </a:pPr>
            <a:r>
              <a:rPr lang="tr-TR" sz="2400" i="1" dirty="0">
                <a:solidFill>
                  <a:schemeClr val="bg2">
                    <a:lumMod val="10000"/>
                  </a:schemeClr>
                </a:solidFill>
                <a:latin typeface="Times New Roman" pitchFamily="18" charset="0"/>
                <a:ea typeface="Calibri" pitchFamily="34" charset="0"/>
                <a:cs typeface="Times New Roman" pitchFamily="18" charset="0"/>
              </a:rPr>
              <a:t>Sularda çeşitli sertlik dereceleri </a:t>
            </a:r>
            <a:endParaRPr lang="tr-TR" sz="2400" i="1" dirty="0">
              <a:solidFill>
                <a:schemeClr val="bg2">
                  <a:lumMod val="10000"/>
                </a:schemeClr>
              </a:solidFill>
              <a:latin typeface="Arial" pitchFamily="34" charset="0"/>
              <a:cs typeface="Arial" pitchFamily="34" charset="0"/>
            </a:endParaRPr>
          </a:p>
        </p:txBody>
      </p:sp>
      <p:graphicFrame>
        <p:nvGraphicFramePr>
          <p:cNvPr id="5" name="4 Tablo"/>
          <p:cNvGraphicFramePr>
            <a:graphicFrameLocks noGrp="1"/>
          </p:cNvGraphicFramePr>
          <p:nvPr/>
        </p:nvGraphicFramePr>
        <p:xfrm>
          <a:off x="785813" y="714375"/>
          <a:ext cx="7572428" cy="2786080"/>
        </p:xfrm>
        <a:graphic>
          <a:graphicData uri="http://schemas.openxmlformats.org/drawingml/2006/table">
            <a:tbl>
              <a:tblPr>
                <a:tableStyleId>{9DCAF9ED-07DC-4A11-8D7F-57B35C25682E}</a:tableStyleId>
              </a:tblPr>
              <a:tblGrid>
                <a:gridCol w="3655719"/>
                <a:gridCol w="3916709"/>
              </a:tblGrid>
              <a:tr h="557216">
                <a:tc>
                  <a:txBody>
                    <a:bodyPr/>
                    <a:lstStyle/>
                    <a:p>
                      <a:pPr algn="ctr">
                        <a:lnSpc>
                          <a:spcPct val="150000"/>
                        </a:lnSpc>
                        <a:spcAft>
                          <a:spcPts val="0"/>
                        </a:spcAft>
                      </a:pPr>
                      <a:r>
                        <a:rPr lang="tr-TR" sz="2000" b="1" dirty="0">
                          <a:solidFill>
                            <a:schemeClr val="tx2">
                              <a:lumMod val="75000"/>
                            </a:schemeClr>
                          </a:solidFill>
                        </a:rPr>
                        <a:t>Sertlik derecesi</a:t>
                      </a:r>
                      <a:endParaRPr lang="tr-TR" sz="2000" b="1" dirty="0">
                        <a:solidFill>
                          <a:schemeClr val="tx2">
                            <a:lumMod val="75000"/>
                          </a:schemeClr>
                        </a:solidFill>
                        <a:latin typeface="Calibri"/>
                        <a:ea typeface="Calibri"/>
                        <a:cs typeface="Times New Roman"/>
                      </a:endParaRPr>
                    </a:p>
                  </a:txBody>
                  <a:tcPr marL="68580" marR="68580" marT="0" marB="0"/>
                </a:tc>
                <a:tc>
                  <a:txBody>
                    <a:bodyPr/>
                    <a:lstStyle/>
                    <a:p>
                      <a:pPr algn="ctr">
                        <a:lnSpc>
                          <a:spcPct val="150000"/>
                        </a:lnSpc>
                        <a:spcAft>
                          <a:spcPts val="0"/>
                        </a:spcAft>
                      </a:pPr>
                      <a:r>
                        <a:rPr lang="tr-TR" sz="2000" b="1" dirty="0">
                          <a:solidFill>
                            <a:schemeClr val="tx2">
                              <a:lumMod val="75000"/>
                            </a:schemeClr>
                          </a:solidFill>
                        </a:rPr>
                        <a:t>Birimi</a:t>
                      </a:r>
                      <a:endParaRPr lang="tr-TR" sz="2000" b="1" dirty="0">
                        <a:solidFill>
                          <a:schemeClr val="tx2">
                            <a:lumMod val="75000"/>
                          </a:schemeClr>
                        </a:solidFill>
                        <a:latin typeface="Calibri"/>
                        <a:ea typeface="Calibri"/>
                        <a:cs typeface="Times New Roman"/>
                      </a:endParaRPr>
                    </a:p>
                  </a:txBody>
                  <a:tcPr marL="68580" marR="68580" marT="0" marB="0"/>
                </a:tc>
              </a:tr>
              <a:tr h="557216">
                <a:tc>
                  <a:txBody>
                    <a:bodyPr/>
                    <a:lstStyle/>
                    <a:p>
                      <a:pPr algn="ctr">
                        <a:lnSpc>
                          <a:spcPct val="150000"/>
                        </a:lnSpc>
                        <a:spcAft>
                          <a:spcPts val="0"/>
                        </a:spcAft>
                      </a:pPr>
                      <a:r>
                        <a:rPr lang="tr-TR" sz="2000"/>
                        <a:t>Fransız sertlik derecesi</a:t>
                      </a:r>
                      <a:endParaRPr lang="tr-TR" sz="2000">
                        <a:latin typeface="Calibri"/>
                        <a:ea typeface="Calibri"/>
                        <a:cs typeface="Times New Roman"/>
                      </a:endParaRPr>
                    </a:p>
                  </a:txBody>
                  <a:tcPr marL="68580" marR="68580" marT="0" marB="0"/>
                </a:tc>
                <a:tc>
                  <a:txBody>
                    <a:bodyPr/>
                    <a:lstStyle/>
                    <a:p>
                      <a:pPr algn="ctr">
                        <a:lnSpc>
                          <a:spcPct val="150000"/>
                        </a:lnSpc>
                        <a:spcAft>
                          <a:spcPts val="0"/>
                        </a:spcAft>
                      </a:pPr>
                      <a:r>
                        <a:rPr lang="tr-TR" sz="2000" dirty="0"/>
                        <a:t>10 mg/L  CaCO</a:t>
                      </a:r>
                      <a:r>
                        <a:rPr lang="tr-TR" sz="2000" baseline="-25000" dirty="0"/>
                        <a:t>3</a:t>
                      </a:r>
                      <a:endParaRPr lang="tr-TR" sz="2000" dirty="0">
                        <a:latin typeface="Calibri"/>
                        <a:ea typeface="Calibri"/>
                        <a:cs typeface="Times New Roman"/>
                      </a:endParaRPr>
                    </a:p>
                  </a:txBody>
                  <a:tcPr marL="68580" marR="68580" marT="0" marB="0"/>
                </a:tc>
              </a:tr>
              <a:tr h="557216">
                <a:tc>
                  <a:txBody>
                    <a:bodyPr/>
                    <a:lstStyle/>
                    <a:p>
                      <a:pPr algn="ctr">
                        <a:lnSpc>
                          <a:spcPct val="150000"/>
                        </a:lnSpc>
                        <a:spcAft>
                          <a:spcPts val="0"/>
                        </a:spcAft>
                      </a:pPr>
                      <a:r>
                        <a:rPr lang="tr-TR" sz="2000"/>
                        <a:t>Alman sertlik derecesi</a:t>
                      </a:r>
                      <a:endParaRPr lang="tr-TR" sz="2000">
                        <a:latin typeface="Calibri"/>
                        <a:ea typeface="Calibri"/>
                        <a:cs typeface="Times New Roman"/>
                      </a:endParaRPr>
                    </a:p>
                  </a:txBody>
                  <a:tcPr marL="68580" marR="68580" marT="0" marB="0"/>
                </a:tc>
                <a:tc>
                  <a:txBody>
                    <a:bodyPr/>
                    <a:lstStyle/>
                    <a:p>
                      <a:pPr algn="ctr">
                        <a:lnSpc>
                          <a:spcPct val="150000"/>
                        </a:lnSpc>
                        <a:spcAft>
                          <a:spcPts val="0"/>
                        </a:spcAft>
                      </a:pPr>
                      <a:r>
                        <a:rPr lang="tr-TR" sz="2000"/>
                        <a:t>10 mg/L CaO</a:t>
                      </a:r>
                      <a:endParaRPr lang="tr-TR" sz="2000">
                        <a:latin typeface="Calibri"/>
                        <a:ea typeface="Calibri"/>
                        <a:cs typeface="Times New Roman"/>
                      </a:endParaRPr>
                    </a:p>
                  </a:txBody>
                  <a:tcPr marL="68580" marR="68580" marT="0" marB="0"/>
                </a:tc>
              </a:tr>
              <a:tr h="557216">
                <a:tc>
                  <a:txBody>
                    <a:bodyPr/>
                    <a:lstStyle/>
                    <a:p>
                      <a:pPr algn="ctr">
                        <a:lnSpc>
                          <a:spcPct val="150000"/>
                        </a:lnSpc>
                        <a:spcAft>
                          <a:spcPts val="0"/>
                        </a:spcAft>
                      </a:pPr>
                      <a:r>
                        <a:rPr lang="tr-TR" sz="2000"/>
                        <a:t>İngiliz sertlik derecesi</a:t>
                      </a:r>
                      <a:endParaRPr lang="tr-TR" sz="2000">
                        <a:latin typeface="Calibri"/>
                        <a:ea typeface="Calibri"/>
                        <a:cs typeface="Times New Roman"/>
                      </a:endParaRPr>
                    </a:p>
                  </a:txBody>
                  <a:tcPr marL="68580" marR="68580" marT="0" marB="0"/>
                </a:tc>
                <a:tc>
                  <a:txBody>
                    <a:bodyPr/>
                    <a:lstStyle/>
                    <a:p>
                      <a:pPr algn="ctr">
                        <a:lnSpc>
                          <a:spcPct val="150000"/>
                        </a:lnSpc>
                        <a:spcAft>
                          <a:spcPts val="0"/>
                        </a:spcAft>
                      </a:pPr>
                      <a:r>
                        <a:rPr lang="tr-TR" sz="2000"/>
                        <a:t>10 mg/0,7 L  CaCO</a:t>
                      </a:r>
                      <a:r>
                        <a:rPr lang="tr-TR" sz="2000" baseline="-25000"/>
                        <a:t>3</a:t>
                      </a:r>
                      <a:endParaRPr lang="tr-TR" sz="2000">
                        <a:latin typeface="Calibri"/>
                        <a:ea typeface="Calibri"/>
                        <a:cs typeface="Times New Roman"/>
                      </a:endParaRPr>
                    </a:p>
                  </a:txBody>
                  <a:tcPr marL="68580" marR="68580" marT="0" marB="0"/>
                </a:tc>
              </a:tr>
              <a:tr h="557216">
                <a:tc>
                  <a:txBody>
                    <a:bodyPr/>
                    <a:lstStyle/>
                    <a:p>
                      <a:pPr algn="ctr">
                        <a:lnSpc>
                          <a:spcPct val="150000"/>
                        </a:lnSpc>
                        <a:spcAft>
                          <a:spcPts val="0"/>
                        </a:spcAft>
                      </a:pPr>
                      <a:r>
                        <a:rPr lang="tr-TR" sz="2000" dirty="0"/>
                        <a:t>Amerikan sertlik derecesi</a:t>
                      </a:r>
                      <a:endParaRPr lang="tr-TR" sz="2000" dirty="0">
                        <a:latin typeface="Calibri"/>
                        <a:ea typeface="Calibri"/>
                        <a:cs typeface="Times New Roman"/>
                      </a:endParaRPr>
                    </a:p>
                  </a:txBody>
                  <a:tcPr marL="68580" marR="68580" marT="0" marB="0"/>
                </a:tc>
                <a:tc>
                  <a:txBody>
                    <a:bodyPr/>
                    <a:lstStyle/>
                    <a:p>
                      <a:pPr algn="ctr">
                        <a:lnSpc>
                          <a:spcPct val="150000"/>
                        </a:lnSpc>
                        <a:spcAft>
                          <a:spcPts val="0"/>
                        </a:spcAft>
                      </a:pPr>
                      <a:r>
                        <a:rPr lang="tr-TR" sz="2000" dirty="0"/>
                        <a:t>1 mg/L  CaCO</a:t>
                      </a:r>
                      <a:r>
                        <a:rPr lang="tr-TR" sz="2000" baseline="-25000" dirty="0"/>
                        <a:t>3</a:t>
                      </a:r>
                      <a:endParaRPr lang="tr-TR" sz="2000" dirty="0">
                        <a:latin typeface="Calibri"/>
                        <a:ea typeface="Calibri"/>
                        <a:cs typeface="Times New Roman"/>
                      </a:endParaRPr>
                    </a:p>
                  </a:txBody>
                  <a:tcPr marL="68580" marR="68580" marT="0" marB="0"/>
                </a:tc>
              </a:tr>
            </a:tbl>
          </a:graphicData>
        </a:graphic>
      </p:graphicFrame>
      <p:sp>
        <p:nvSpPr>
          <p:cNvPr id="6" name="5 Dikdörtgen"/>
          <p:cNvSpPr/>
          <p:nvPr/>
        </p:nvSpPr>
        <p:spPr>
          <a:xfrm>
            <a:off x="290513" y="3714750"/>
            <a:ext cx="8853487" cy="461963"/>
          </a:xfrm>
          <a:prstGeom prst="rect">
            <a:avLst/>
          </a:prstGeom>
        </p:spPr>
        <p:txBody>
          <a:bodyPr wrap="none">
            <a:spAutoFit/>
          </a:bodyPr>
          <a:lstStyle/>
          <a:p>
            <a:pPr algn="just">
              <a:defRPr/>
            </a:pPr>
            <a:r>
              <a:rPr lang="tr-TR" sz="2400" i="1" dirty="0">
                <a:solidFill>
                  <a:schemeClr val="bg2">
                    <a:lumMod val="10000"/>
                  </a:schemeClr>
                </a:solidFill>
                <a:latin typeface="Times New Roman" pitchFamily="18" charset="0"/>
                <a:ea typeface="Calibri" pitchFamily="34" charset="0"/>
                <a:cs typeface="Times New Roman" pitchFamily="18" charset="0"/>
              </a:rPr>
              <a:t>Suların kalsiyum karbonat (CaCO3) miktarlarına göre sertlik sınıfları</a:t>
            </a:r>
          </a:p>
        </p:txBody>
      </p:sp>
      <p:graphicFrame>
        <p:nvGraphicFramePr>
          <p:cNvPr id="7" name="6 Tablo"/>
          <p:cNvGraphicFramePr>
            <a:graphicFrameLocks noGrp="1"/>
          </p:cNvGraphicFramePr>
          <p:nvPr/>
        </p:nvGraphicFramePr>
        <p:xfrm>
          <a:off x="1071563" y="4357688"/>
          <a:ext cx="6929486" cy="2286020"/>
        </p:xfrm>
        <a:graphic>
          <a:graphicData uri="http://schemas.openxmlformats.org/drawingml/2006/table">
            <a:tbl>
              <a:tblPr>
                <a:tableStyleId>{B301B821-A1FF-4177-AEE7-76D212191A09}</a:tableStyleId>
              </a:tblPr>
              <a:tblGrid>
                <a:gridCol w="3345328"/>
                <a:gridCol w="3584158"/>
              </a:tblGrid>
              <a:tr h="457204">
                <a:tc>
                  <a:txBody>
                    <a:bodyPr/>
                    <a:lstStyle/>
                    <a:p>
                      <a:pPr algn="ctr">
                        <a:lnSpc>
                          <a:spcPct val="115000"/>
                        </a:lnSpc>
                        <a:spcAft>
                          <a:spcPts val="0"/>
                        </a:spcAft>
                      </a:pPr>
                      <a:r>
                        <a:rPr lang="tr-TR" sz="2400" b="1" dirty="0">
                          <a:effectLst>
                            <a:outerShdw blurRad="38100" dist="38100" dir="2700000" algn="tl">
                              <a:srgbClr val="000000">
                                <a:alpha val="43137"/>
                              </a:srgbClr>
                            </a:outerShdw>
                          </a:effectLst>
                        </a:rPr>
                        <a:t>Sertlik sınıfı</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c>
                  <a:txBody>
                    <a:bodyPr/>
                    <a:lstStyle/>
                    <a:p>
                      <a:pPr algn="ctr">
                        <a:lnSpc>
                          <a:spcPct val="115000"/>
                        </a:lnSpc>
                        <a:spcAft>
                          <a:spcPts val="0"/>
                        </a:spcAft>
                      </a:pPr>
                      <a:r>
                        <a:rPr lang="tr-TR" sz="2400" b="1" dirty="0">
                          <a:effectLst>
                            <a:outerShdw blurRad="38100" dist="38100" dir="2700000" algn="tl">
                              <a:srgbClr val="000000">
                                <a:alpha val="43137"/>
                              </a:srgbClr>
                            </a:outerShdw>
                          </a:effectLst>
                        </a:rPr>
                        <a:t>CaCO</a:t>
                      </a:r>
                      <a:r>
                        <a:rPr lang="tr-TR" sz="2400" b="1" baseline="-25000" dirty="0">
                          <a:effectLst>
                            <a:outerShdw blurRad="38100" dist="38100" dir="2700000" algn="tl">
                              <a:srgbClr val="000000">
                                <a:alpha val="43137"/>
                              </a:srgbClr>
                            </a:outerShdw>
                          </a:effectLst>
                        </a:rPr>
                        <a:t>3 </a:t>
                      </a:r>
                      <a:r>
                        <a:rPr lang="tr-TR" sz="2400" b="1" dirty="0">
                          <a:effectLst>
                            <a:outerShdw blurRad="38100" dist="38100" dir="2700000" algn="tl">
                              <a:srgbClr val="000000">
                                <a:alpha val="43137"/>
                              </a:srgbClr>
                            </a:outerShdw>
                          </a:effectLst>
                        </a:rPr>
                        <a:t>(mg/L)</a:t>
                      </a:r>
                      <a:endParaRPr lang="tr-TR" sz="2400" b="1"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457204">
                <a:tc>
                  <a:txBody>
                    <a:bodyPr/>
                    <a:lstStyle/>
                    <a:p>
                      <a:pPr algn="ctr">
                        <a:lnSpc>
                          <a:spcPct val="115000"/>
                        </a:lnSpc>
                        <a:spcAft>
                          <a:spcPts val="0"/>
                        </a:spcAft>
                      </a:pPr>
                      <a:r>
                        <a:rPr lang="tr-TR" sz="2400" dirty="0"/>
                        <a:t>Yumuşak</a:t>
                      </a:r>
                      <a:endParaRPr lang="tr-TR" sz="2400" dirty="0">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a:t>0-75</a:t>
                      </a:r>
                      <a:endParaRPr lang="tr-TR" sz="2400" dirty="0">
                        <a:latin typeface="Calibri"/>
                        <a:ea typeface="Calibri"/>
                        <a:cs typeface="Times New Roman"/>
                      </a:endParaRPr>
                    </a:p>
                  </a:txBody>
                  <a:tcPr marL="68580" marR="68580" marT="0" marB="0"/>
                </a:tc>
              </a:tr>
              <a:tr h="457204">
                <a:tc>
                  <a:txBody>
                    <a:bodyPr/>
                    <a:lstStyle/>
                    <a:p>
                      <a:pPr algn="ctr">
                        <a:lnSpc>
                          <a:spcPct val="115000"/>
                        </a:lnSpc>
                        <a:spcAft>
                          <a:spcPts val="0"/>
                        </a:spcAft>
                      </a:pPr>
                      <a:r>
                        <a:rPr lang="tr-TR" sz="2400"/>
                        <a:t>Orta sert</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75-150</a:t>
                      </a:r>
                      <a:endParaRPr lang="tr-TR" sz="2400">
                        <a:latin typeface="Calibri"/>
                        <a:ea typeface="Calibri"/>
                        <a:cs typeface="Times New Roman"/>
                      </a:endParaRPr>
                    </a:p>
                  </a:txBody>
                  <a:tcPr marL="68580" marR="68580" marT="0" marB="0"/>
                </a:tc>
              </a:tr>
              <a:tr h="457204">
                <a:tc>
                  <a:txBody>
                    <a:bodyPr/>
                    <a:lstStyle/>
                    <a:p>
                      <a:pPr algn="ctr">
                        <a:lnSpc>
                          <a:spcPct val="115000"/>
                        </a:lnSpc>
                        <a:spcAft>
                          <a:spcPts val="0"/>
                        </a:spcAft>
                      </a:pPr>
                      <a:r>
                        <a:rPr lang="tr-TR" sz="2400"/>
                        <a:t>Sert</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a:t>150-300</a:t>
                      </a:r>
                      <a:endParaRPr lang="tr-TR" sz="2400">
                        <a:latin typeface="Calibri"/>
                        <a:ea typeface="Calibri"/>
                        <a:cs typeface="Times New Roman"/>
                      </a:endParaRPr>
                    </a:p>
                  </a:txBody>
                  <a:tcPr marL="68580" marR="68580" marT="0" marB="0"/>
                </a:tc>
              </a:tr>
              <a:tr h="457204">
                <a:tc>
                  <a:txBody>
                    <a:bodyPr/>
                    <a:lstStyle/>
                    <a:p>
                      <a:pPr algn="ctr">
                        <a:lnSpc>
                          <a:spcPct val="115000"/>
                        </a:lnSpc>
                        <a:spcAft>
                          <a:spcPts val="0"/>
                        </a:spcAft>
                      </a:pPr>
                      <a:r>
                        <a:rPr lang="tr-TR" sz="2400"/>
                        <a:t>Çok sert</a:t>
                      </a:r>
                      <a:endParaRPr lang="tr-TR" sz="2400">
                        <a:latin typeface="Calibri"/>
                        <a:ea typeface="Calibri"/>
                        <a:cs typeface="Times New Roman"/>
                      </a:endParaRPr>
                    </a:p>
                  </a:txBody>
                  <a:tcPr marL="68580" marR="68580" marT="0" marB="0"/>
                </a:tc>
                <a:tc>
                  <a:txBody>
                    <a:bodyPr/>
                    <a:lstStyle/>
                    <a:p>
                      <a:pPr algn="ctr">
                        <a:lnSpc>
                          <a:spcPct val="115000"/>
                        </a:lnSpc>
                        <a:spcAft>
                          <a:spcPts val="0"/>
                        </a:spcAft>
                      </a:pPr>
                      <a:r>
                        <a:rPr lang="tr-TR" sz="2400" dirty="0"/>
                        <a:t>&gt; 300</a:t>
                      </a:r>
                      <a:endParaRPr lang="tr-TR"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0"/>
            <a:ext cx="8686800" cy="6858000"/>
          </a:xfrm>
        </p:spPr>
        <p:txBody>
          <a:bodyPr>
            <a:normAutofit fontScale="62500" lnSpcReduction="20000"/>
          </a:bodyPr>
          <a:lstStyle/>
          <a:p>
            <a:pPr fontAlgn="auto">
              <a:spcAft>
                <a:spcPts val="0"/>
              </a:spcAft>
              <a:buFont typeface="Wingdings 2"/>
              <a:buNone/>
              <a:defRPr/>
            </a:pPr>
            <a:r>
              <a:rPr lang="tr-TR" b="1" dirty="0" smtClean="0"/>
              <a:t>	</a:t>
            </a:r>
            <a:r>
              <a:rPr lang="tr-TR" sz="4500" b="1" dirty="0" smtClean="0">
                <a:solidFill>
                  <a:schemeClr val="tx1"/>
                </a:solidFill>
                <a:effectLst>
                  <a:outerShdw blurRad="38100" dist="38100" dir="2700000" algn="tl">
                    <a:srgbClr val="000000">
                      <a:alpha val="43137"/>
                    </a:srgbClr>
                  </a:outerShdw>
                </a:effectLst>
              </a:rPr>
              <a:t>12. Tuzluluk</a:t>
            </a:r>
            <a:endParaRPr lang="tr-TR" sz="4500" dirty="0" smtClean="0">
              <a:solidFill>
                <a:schemeClr val="tx1"/>
              </a:solidFill>
              <a:effectLst>
                <a:outerShdw blurRad="38100" dist="38100" dir="2700000" algn="tl">
                  <a:srgbClr val="000000">
                    <a:alpha val="43137"/>
                  </a:srgbClr>
                </a:outerShdw>
              </a:effectLst>
            </a:endParaRPr>
          </a:p>
          <a:p>
            <a:pPr fontAlgn="auto">
              <a:spcAft>
                <a:spcPts val="0"/>
              </a:spcAft>
              <a:buFont typeface="Wingdings 2"/>
              <a:buNone/>
              <a:defRPr/>
            </a:pPr>
            <a:r>
              <a:rPr lang="tr-TR" dirty="0" smtClean="0"/>
              <a:t>		</a:t>
            </a:r>
          </a:p>
          <a:p>
            <a:pPr algn="just" fontAlgn="auto">
              <a:spcAft>
                <a:spcPts val="0"/>
              </a:spcAft>
              <a:buFont typeface="Wingdings" pitchFamily="2" charset="2"/>
              <a:buChar char="Ø"/>
              <a:defRPr/>
            </a:pPr>
            <a:r>
              <a:rPr lang="tr-TR" sz="3500" dirty="0" smtClean="0">
                <a:solidFill>
                  <a:schemeClr val="tx2">
                    <a:lumMod val="50000"/>
                  </a:schemeClr>
                </a:solidFill>
              </a:rPr>
              <a:t>Tuzluluk bir litre sudaki çözünmüş iyonların toplam derişimidir. </a:t>
            </a:r>
          </a:p>
          <a:p>
            <a:pPr algn="just" fontAlgn="auto">
              <a:spcAft>
                <a:spcPts val="0"/>
              </a:spcAft>
              <a:buFont typeface="Wingdings" pitchFamily="2" charset="2"/>
              <a:buChar char="Ø"/>
              <a:defRPr/>
            </a:pPr>
            <a:r>
              <a:rPr lang="tr-TR" sz="3500" dirty="0" smtClean="0">
                <a:solidFill>
                  <a:schemeClr val="tx2">
                    <a:lumMod val="50000"/>
                  </a:schemeClr>
                </a:solidFill>
              </a:rPr>
              <a:t>Çözünmüş ana iyonlar; sodyum (</a:t>
            </a:r>
            <a:r>
              <a:rPr lang="tr-TR" sz="3500" dirty="0" err="1" smtClean="0">
                <a:solidFill>
                  <a:schemeClr val="tx2">
                    <a:lumMod val="50000"/>
                  </a:schemeClr>
                </a:solidFill>
              </a:rPr>
              <a:t>Na</a:t>
            </a:r>
            <a:r>
              <a:rPr lang="tr-TR" sz="3500" baseline="30000" dirty="0" smtClean="0">
                <a:solidFill>
                  <a:schemeClr val="tx2">
                    <a:lumMod val="50000"/>
                  </a:schemeClr>
                </a:solidFill>
              </a:rPr>
              <a:t>+</a:t>
            </a:r>
            <a:r>
              <a:rPr lang="tr-TR" sz="3500" dirty="0" smtClean="0">
                <a:solidFill>
                  <a:schemeClr val="tx2">
                    <a:lumMod val="50000"/>
                  </a:schemeClr>
                </a:solidFill>
              </a:rPr>
              <a:t>), potasyum (K</a:t>
            </a:r>
            <a:r>
              <a:rPr lang="tr-TR" sz="3500" baseline="30000" dirty="0" smtClean="0">
                <a:solidFill>
                  <a:schemeClr val="tx2">
                    <a:lumMod val="50000"/>
                  </a:schemeClr>
                </a:solidFill>
              </a:rPr>
              <a:t>+</a:t>
            </a:r>
            <a:r>
              <a:rPr lang="tr-TR" sz="3500" dirty="0" smtClean="0">
                <a:solidFill>
                  <a:schemeClr val="tx2">
                    <a:lumMod val="50000"/>
                  </a:schemeClr>
                </a:solidFill>
              </a:rPr>
              <a:t>), kalsiyum (</a:t>
            </a:r>
            <a:r>
              <a:rPr lang="tr-TR" sz="3500" dirty="0" err="1" smtClean="0">
                <a:solidFill>
                  <a:schemeClr val="tx2">
                    <a:lumMod val="50000"/>
                  </a:schemeClr>
                </a:solidFill>
              </a:rPr>
              <a:t>Ca</a:t>
            </a:r>
            <a:r>
              <a:rPr lang="tr-TR" sz="3500" baseline="30000" dirty="0" smtClean="0">
                <a:solidFill>
                  <a:schemeClr val="tx2">
                    <a:lumMod val="50000"/>
                  </a:schemeClr>
                </a:solidFill>
              </a:rPr>
              <a:t>+2</a:t>
            </a:r>
            <a:r>
              <a:rPr lang="tr-TR" sz="3500" dirty="0" smtClean="0">
                <a:solidFill>
                  <a:schemeClr val="tx2">
                    <a:lumMod val="50000"/>
                  </a:schemeClr>
                </a:solidFill>
              </a:rPr>
              <a:t>), magnezyum (Mg</a:t>
            </a:r>
            <a:r>
              <a:rPr lang="tr-TR" sz="3500" baseline="30000" dirty="0" smtClean="0">
                <a:solidFill>
                  <a:schemeClr val="tx2">
                    <a:lumMod val="50000"/>
                  </a:schemeClr>
                </a:solidFill>
              </a:rPr>
              <a:t>+2</a:t>
            </a:r>
            <a:r>
              <a:rPr lang="tr-TR" sz="3500" dirty="0" smtClean="0">
                <a:solidFill>
                  <a:schemeClr val="tx2">
                    <a:lumMod val="50000"/>
                  </a:schemeClr>
                </a:solidFill>
              </a:rPr>
              <a:t>), bikarbonat (HCO</a:t>
            </a:r>
            <a:r>
              <a:rPr lang="tr-TR" sz="3500" baseline="-25000" dirty="0" smtClean="0">
                <a:solidFill>
                  <a:schemeClr val="tx2">
                    <a:lumMod val="50000"/>
                  </a:schemeClr>
                </a:solidFill>
              </a:rPr>
              <a:t>3</a:t>
            </a:r>
            <a:r>
              <a:rPr lang="tr-TR" sz="3500" baseline="30000" dirty="0" smtClean="0">
                <a:solidFill>
                  <a:schemeClr val="tx2">
                    <a:lumMod val="50000"/>
                  </a:schemeClr>
                </a:solidFill>
              </a:rPr>
              <a:t>-</a:t>
            </a:r>
            <a:r>
              <a:rPr lang="tr-TR" sz="3500" dirty="0" smtClean="0">
                <a:solidFill>
                  <a:schemeClr val="tx2">
                    <a:lumMod val="50000"/>
                  </a:schemeClr>
                </a:solidFill>
              </a:rPr>
              <a:t>), klor (</a:t>
            </a:r>
            <a:r>
              <a:rPr lang="tr-TR" sz="3500" dirty="0" err="1" smtClean="0">
                <a:solidFill>
                  <a:schemeClr val="tx2">
                    <a:lumMod val="50000"/>
                  </a:schemeClr>
                </a:solidFill>
              </a:rPr>
              <a:t>Cl</a:t>
            </a:r>
            <a:r>
              <a:rPr lang="tr-TR" sz="3500" baseline="30000" dirty="0" smtClean="0">
                <a:solidFill>
                  <a:schemeClr val="tx2">
                    <a:lumMod val="50000"/>
                  </a:schemeClr>
                </a:solidFill>
              </a:rPr>
              <a:t>-</a:t>
            </a:r>
            <a:r>
              <a:rPr lang="tr-TR" sz="3500" dirty="0" smtClean="0">
                <a:solidFill>
                  <a:schemeClr val="tx2">
                    <a:lumMod val="50000"/>
                  </a:schemeClr>
                </a:solidFill>
              </a:rPr>
              <a:t>), karbonat (CO</a:t>
            </a:r>
            <a:r>
              <a:rPr lang="tr-TR" sz="3500" baseline="-25000" dirty="0" smtClean="0">
                <a:solidFill>
                  <a:schemeClr val="tx2">
                    <a:lumMod val="50000"/>
                  </a:schemeClr>
                </a:solidFill>
              </a:rPr>
              <a:t>3</a:t>
            </a:r>
            <a:r>
              <a:rPr lang="tr-TR" sz="3500" baseline="30000" dirty="0" smtClean="0">
                <a:solidFill>
                  <a:schemeClr val="tx2">
                    <a:lumMod val="50000"/>
                  </a:schemeClr>
                </a:solidFill>
              </a:rPr>
              <a:t>-2</a:t>
            </a:r>
            <a:r>
              <a:rPr lang="tr-TR" sz="3500" dirty="0" smtClean="0">
                <a:solidFill>
                  <a:schemeClr val="tx2">
                    <a:lumMod val="50000"/>
                  </a:schemeClr>
                </a:solidFill>
              </a:rPr>
              <a:t>) ve sülfat (SO</a:t>
            </a:r>
            <a:r>
              <a:rPr lang="tr-TR" sz="3500" baseline="-25000" dirty="0" smtClean="0">
                <a:solidFill>
                  <a:schemeClr val="tx2">
                    <a:lumMod val="50000"/>
                  </a:schemeClr>
                </a:solidFill>
              </a:rPr>
              <a:t>4</a:t>
            </a:r>
            <a:r>
              <a:rPr lang="tr-TR" sz="3500" baseline="30000" dirty="0" smtClean="0">
                <a:solidFill>
                  <a:schemeClr val="tx2">
                    <a:lumMod val="50000"/>
                  </a:schemeClr>
                </a:solidFill>
              </a:rPr>
              <a:t>-2</a:t>
            </a:r>
            <a:r>
              <a:rPr lang="tr-TR" sz="3500" dirty="0" smtClean="0">
                <a:solidFill>
                  <a:schemeClr val="tx2">
                    <a:lumMod val="50000"/>
                  </a:schemeClr>
                </a:solidFill>
              </a:rPr>
              <a:t>)’tır. </a:t>
            </a:r>
          </a:p>
          <a:p>
            <a:pPr algn="just" fontAlgn="auto">
              <a:spcAft>
                <a:spcPts val="0"/>
              </a:spcAft>
              <a:buFont typeface="Wingdings" pitchFamily="2" charset="2"/>
              <a:buChar char="Ø"/>
              <a:defRPr/>
            </a:pPr>
            <a:r>
              <a:rPr lang="tr-TR" sz="3500" dirty="0" smtClean="0">
                <a:solidFill>
                  <a:schemeClr val="tx2">
                    <a:lumMod val="50000"/>
                  </a:schemeClr>
                </a:solidFill>
              </a:rPr>
              <a:t>Tuzluluğun sembolü olan ‰, binde bir kısmı (g/L) ifade etmek için kullanılır. </a:t>
            </a:r>
          </a:p>
          <a:p>
            <a:pPr algn="just" fontAlgn="auto">
              <a:spcAft>
                <a:spcPts val="0"/>
              </a:spcAft>
              <a:buFont typeface="Wingdings" pitchFamily="2" charset="2"/>
              <a:buChar char="Ø"/>
              <a:defRPr/>
            </a:pPr>
            <a:r>
              <a:rPr lang="tr-TR" sz="3500" dirty="0" smtClean="0">
                <a:solidFill>
                  <a:schemeClr val="tx2">
                    <a:lumMod val="50000"/>
                  </a:schemeClr>
                </a:solidFill>
              </a:rPr>
              <a:t>Deniz suyunun tuzluluğu ortalama 34 g/L iken, iç suların tuzluluğu 2-3 g/</a:t>
            </a:r>
            <a:r>
              <a:rPr lang="tr-TR" sz="3500" dirty="0" err="1" smtClean="0">
                <a:solidFill>
                  <a:schemeClr val="tx2">
                    <a:lumMod val="50000"/>
                  </a:schemeClr>
                </a:solidFill>
              </a:rPr>
              <a:t>L’den</a:t>
            </a:r>
            <a:r>
              <a:rPr lang="tr-TR" sz="3500" dirty="0" smtClean="0">
                <a:solidFill>
                  <a:schemeClr val="tx2">
                    <a:lumMod val="50000"/>
                  </a:schemeClr>
                </a:solidFill>
              </a:rPr>
              <a:t> azdır. </a:t>
            </a:r>
          </a:p>
          <a:p>
            <a:pPr algn="just" fontAlgn="auto">
              <a:spcAft>
                <a:spcPts val="0"/>
              </a:spcAft>
              <a:buFont typeface="Wingdings" pitchFamily="2" charset="2"/>
              <a:buChar char="Ø"/>
              <a:defRPr/>
            </a:pPr>
            <a:r>
              <a:rPr lang="tr-TR" sz="3500" dirty="0" smtClean="0">
                <a:solidFill>
                  <a:schemeClr val="tx2">
                    <a:lumMod val="50000"/>
                  </a:schemeClr>
                </a:solidFill>
              </a:rPr>
              <a:t>Tuzluluk derecesi  ‰ 34’ten düşük sular ise acı su olarak tanımlanmaktadır. Bu tip sulara lagünler, nehir ağızları, Baltık Denizi ile Karadeniz’in suyu örnek gösterilebilir. </a:t>
            </a:r>
          </a:p>
          <a:p>
            <a:pPr algn="just" fontAlgn="auto">
              <a:spcAft>
                <a:spcPts val="0"/>
              </a:spcAft>
              <a:buFont typeface="Wingdings" pitchFamily="2" charset="2"/>
              <a:buChar char="Ø"/>
              <a:defRPr/>
            </a:pPr>
            <a:r>
              <a:rPr lang="tr-TR" sz="3500" dirty="0" smtClean="0">
                <a:solidFill>
                  <a:schemeClr val="tx2">
                    <a:lumMod val="50000"/>
                  </a:schemeClr>
                </a:solidFill>
              </a:rPr>
              <a:t>İç suların tuzluluğu, su yataklarındaki kayaçların özelliğine, yağışlara ve buharlaşma-yağış arasındaki dengeye göre, denizlerde ise yüzey sularının tuzluluğu yağışlara ve nehirlerin getirdiği su miktarına bağlı olarak değişir. </a:t>
            </a:r>
          </a:p>
          <a:p>
            <a:pPr algn="just" fontAlgn="auto">
              <a:spcAft>
                <a:spcPts val="0"/>
              </a:spcAft>
              <a:buFont typeface="Wingdings" pitchFamily="2" charset="2"/>
              <a:buChar char="Ø"/>
              <a:defRPr/>
            </a:pPr>
            <a:r>
              <a:rPr lang="tr-TR" sz="3500" dirty="0" smtClean="0">
                <a:solidFill>
                  <a:schemeClr val="tx2">
                    <a:lumMod val="50000"/>
                  </a:schemeClr>
                </a:solidFill>
              </a:rPr>
              <a:t>Sucul ortamın tuzluluk derecesi, türlerin morfolojisi ile yaşamsal aktivitelerinde ve dağılışlarında önemli etkiler yaratmaktadır. </a:t>
            </a:r>
          </a:p>
          <a:p>
            <a:pPr algn="just" fontAlgn="auto">
              <a:spcAft>
                <a:spcPts val="0"/>
              </a:spcAft>
              <a:buFont typeface="Wingdings" pitchFamily="2" charset="2"/>
              <a:buChar char="Ø"/>
              <a:defRPr/>
            </a:pPr>
            <a:r>
              <a:rPr lang="tr-TR" sz="3500" dirty="0" smtClean="0">
                <a:solidFill>
                  <a:schemeClr val="tx2">
                    <a:lumMod val="50000"/>
                  </a:schemeClr>
                </a:solidFill>
              </a:rPr>
              <a:t>Balıklar tuzluluktaki ani değişimlere karşı oldukça hassas olduklarından belli oranda tuz içeren ortamdan alınıp daha fazla veya daha az tuzlu sulara ani olarak bırakılmamalıdır.</a:t>
            </a:r>
          </a:p>
          <a:p>
            <a:pPr algn="just" fontAlgn="auto">
              <a:spcAft>
                <a:spcPts val="0"/>
              </a:spcAft>
              <a:buFont typeface="Wingdings" pitchFamily="2" charset="2"/>
              <a:buChar char="Ø"/>
              <a:defRPr/>
            </a:pPr>
            <a:endParaRPr lang="tr-TR" dirty="0" smtClean="0"/>
          </a:p>
          <a:p>
            <a:pPr fontAlgn="auto">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428625"/>
            <a:ext cx="8686800" cy="4525963"/>
          </a:xfrm>
        </p:spPr>
        <p:txBody>
          <a:bodyPr>
            <a:normAutofit fontScale="92500"/>
          </a:bodyPr>
          <a:lstStyle/>
          <a:p>
            <a:pPr fontAlgn="auto">
              <a:spcAft>
                <a:spcPts val="0"/>
              </a:spcAft>
              <a:buFont typeface="Wingdings 2"/>
              <a:buNone/>
              <a:defRPr/>
            </a:pPr>
            <a:r>
              <a:rPr lang="tr-TR" dirty="0" smtClean="0">
                <a:solidFill>
                  <a:schemeClr val="bg2">
                    <a:lumMod val="10000"/>
                  </a:schemeClr>
                </a:solidFill>
                <a:latin typeface="+mj-lt"/>
              </a:rPr>
              <a:t>13. Elektrik iletkenliği (</a:t>
            </a:r>
            <a:r>
              <a:rPr lang="tr-TR" dirty="0" err="1" smtClean="0">
                <a:solidFill>
                  <a:schemeClr val="bg2">
                    <a:lumMod val="10000"/>
                  </a:schemeClr>
                </a:solidFill>
                <a:latin typeface="+mj-lt"/>
              </a:rPr>
              <a:t>Kondüktivite</a:t>
            </a:r>
            <a:r>
              <a:rPr lang="tr-TR" dirty="0" smtClean="0">
                <a:solidFill>
                  <a:schemeClr val="bg2">
                    <a:lumMod val="10000"/>
                  </a:schemeClr>
                </a:solidFill>
                <a:latin typeface="+mj-lt"/>
              </a:rPr>
              <a:t>)</a:t>
            </a:r>
          </a:p>
          <a:p>
            <a:pPr fontAlgn="auto">
              <a:spcAft>
                <a:spcPts val="0"/>
              </a:spcAft>
              <a:buFont typeface="Wingdings 2"/>
              <a:buNone/>
              <a:defRPr/>
            </a:pPr>
            <a:r>
              <a:rPr lang="tr-TR" dirty="0" smtClean="0"/>
              <a:t>		</a:t>
            </a:r>
          </a:p>
          <a:p>
            <a:pPr fontAlgn="auto">
              <a:spcAft>
                <a:spcPts val="0"/>
              </a:spcAft>
              <a:buFont typeface="Wingdings 2"/>
              <a:buNone/>
              <a:defRPr/>
            </a:pPr>
            <a:r>
              <a:rPr lang="tr-TR" dirty="0" smtClean="0"/>
              <a:t>		Elektrik iletkenliği suyun çözünmüş mineral içeriğinin başka bir deyişle tuzluluk derecesinin bir göstergesidir. Birimi </a:t>
            </a:r>
            <a:r>
              <a:rPr lang="tr-TR" dirty="0" err="1" smtClean="0"/>
              <a:t>micromho</a:t>
            </a:r>
            <a:r>
              <a:rPr lang="tr-TR" dirty="0" smtClean="0"/>
              <a:t>/cm olup, saf suyun </a:t>
            </a:r>
            <a:r>
              <a:rPr lang="tr-TR" dirty="0" err="1" smtClean="0"/>
              <a:t>kondüktivitesi</a:t>
            </a:r>
            <a:r>
              <a:rPr lang="tr-TR" dirty="0" smtClean="0"/>
              <a:t> 1 </a:t>
            </a:r>
            <a:r>
              <a:rPr lang="tr-TR" dirty="0" err="1" smtClean="0"/>
              <a:t>micromho</a:t>
            </a:r>
            <a:r>
              <a:rPr lang="tr-TR" dirty="0" smtClean="0"/>
              <a:t>/cm, doğal suların </a:t>
            </a:r>
            <a:r>
              <a:rPr lang="tr-TR" dirty="0" err="1" smtClean="0"/>
              <a:t>kondüktivitesi</a:t>
            </a:r>
            <a:r>
              <a:rPr lang="tr-TR" dirty="0" smtClean="0"/>
              <a:t> 20-1500 </a:t>
            </a:r>
            <a:r>
              <a:rPr lang="tr-TR" dirty="0" err="1" smtClean="0"/>
              <a:t>micromho</a:t>
            </a:r>
            <a:r>
              <a:rPr lang="tr-TR" dirty="0" smtClean="0"/>
              <a:t>/cm arasında değişir. Suyun tuzluluğunun artmasına koşut olarak elektrik akımını iletme kapasitesi de artar.</a:t>
            </a:r>
            <a:endParaRPr lang="tr-TR" dirty="0"/>
          </a:p>
        </p:txBody>
      </p:sp>
      <p:pic>
        <p:nvPicPr>
          <p:cNvPr id="4098" name="Picture 2" descr="http://www.toprakanaliz.com/gallery/su-analizi.jpg"/>
          <p:cNvPicPr>
            <a:picLocks noChangeAspect="1" noChangeArrowheads="1"/>
          </p:cNvPicPr>
          <p:nvPr/>
        </p:nvPicPr>
        <p:blipFill>
          <a:blip r:embed="rId2"/>
          <a:srcRect/>
          <a:stretch>
            <a:fillRect/>
          </a:stretch>
        </p:blipFill>
        <p:spPr bwMode="auto">
          <a:xfrm>
            <a:off x="6643702" y="4924424"/>
            <a:ext cx="2238375" cy="19335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50" y="214313"/>
            <a:ext cx="8072438" cy="3908425"/>
          </a:xfrm>
          <a:prstGeom prst="rect">
            <a:avLst/>
          </a:prstGeom>
          <a:noFill/>
          <a:ln w="9525">
            <a:noFill/>
            <a:miter lim="800000"/>
            <a:headEnd/>
            <a:tailEnd/>
          </a:ln>
          <a:effectLst/>
        </p:spPr>
        <p:txBody>
          <a:bodyPr anchor="ctr">
            <a:spAutoFit/>
          </a:bodyPr>
          <a:lstStyle/>
          <a:p>
            <a:r>
              <a:rPr lang="tr-TR" sz="2000" b="1">
                <a:latin typeface="Times New Roman" pitchFamily="18" charset="0"/>
                <a:ea typeface="Calibri" pitchFamily="34" charset="0"/>
                <a:cs typeface="Times New Roman" pitchFamily="18" charset="0"/>
              </a:rPr>
              <a:t>14. Azotlu bileşikler</a:t>
            </a:r>
          </a:p>
          <a:p>
            <a:endParaRPr lang="tr-TR" sz="2000">
              <a:latin typeface="Times New Roman" pitchFamily="18" charset="0"/>
              <a:ea typeface="Calibri" pitchFamily="34" charset="0"/>
              <a:cs typeface="Times New Roman" pitchFamily="18" charset="0"/>
            </a:endParaRPr>
          </a:p>
          <a:p>
            <a:pPr algn="just" eaLnBrk="0" hangingPunct="0"/>
            <a:r>
              <a:rPr lang="tr-TR" sz="1600">
                <a:latin typeface="Franklin Gothic Medium" pitchFamily="34" charset="0"/>
                <a:ea typeface="Calibri" pitchFamily="34" charset="0"/>
                <a:cs typeface="Times New Roman" pitchFamily="18" charset="0"/>
              </a:rPr>
              <a:t>Su ürünleri yetiştiricilik sistemlerinde oksijen gereksinimi karşılandığı takdirde üretimi sınırlayan ikinci faktör azotlu bileşiklerin birikimidir. Ana azotlu bileşikler; azot gazı (N</a:t>
            </a:r>
            <a:r>
              <a:rPr lang="tr-TR" sz="1600" baseline="-30000">
                <a:latin typeface="Franklin Gothic Medium" pitchFamily="34" charset="0"/>
                <a:ea typeface="Calibri" pitchFamily="34" charset="0"/>
                <a:cs typeface="Times New Roman" pitchFamily="18" charset="0"/>
              </a:rPr>
              <a:t>2</a:t>
            </a:r>
            <a:r>
              <a:rPr lang="tr-TR" sz="1600">
                <a:latin typeface="Franklin Gothic Medium" pitchFamily="34" charset="0"/>
                <a:ea typeface="Calibri" pitchFamily="34" charset="0"/>
                <a:cs typeface="Times New Roman" pitchFamily="18" charset="0"/>
              </a:rPr>
              <a:t>), iyonize olmamış amonyak (NH</a:t>
            </a:r>
            <a:r>
              <a:rPr lang="tr-TR" sz="1600" baseline="-30000">
                <a:latin typeface="Franklin Gothic Medium" pitchFamily="34" charset="0"/>
                <a:ea typeface="Calibri" pitchFamily="34" charset="0"/>
                <a:cs typeface="Times New Roman" pitchFamily="18" charset="0"/>
              </a:rPr>
              <a:t>3</a:t>
            </a:r>
            <a:r>
              <a:rPr lang="tr-TR" sz="1600">
                <a:latin typeface="Franklin Gothic Medium" pitchFamily="34" charset="0"/>
                <a:ea typeface="Calibri" pitchFamily="34" charset="0"/>
                <a:cs typeface="Times New Roman" pitchFamily="18" charset="0"/>
              </a:rPr>
              <a:t>), iyonize olmuş amonyak veya amonyum (NH</a:t>
            </a:r>
            <a:r>
              <a:rPr lang="tr-TR" sz="1600" baseline="-30000">
                <a:latin typeface="Franklin Gothic Medium" pitchFamily="34" charset="0"/>
                <a:ea typeface="Calibri" pitchFamily="34" charset="0"/>
                <a:cs typeface="Times New Roman" pitchFamily="18" charset="0"/>
              </a:rPr>
              <a:t>4</a:t>
            </a:r>
            <a:r>
              <a:rPr lang="tr-TR" sz="1600" baseline="30000">
                <a:latin typeface="Franklin Gothic Medium" pitchFamily="34" charset="0"/>
                <a:ea typeface="Calibri" pitchFamily="34" charset="0"/>
                <a:cs typeface="Times New Roman" pitchFamily="18" charset="0"/>
              </a:rPr>
              <a:t>+</a:t>
            </a:r>
            <a:r>
              <a:rPr lang="tr-TR" sz="1600">
                <a:latin typeface="Franklin Gothic Medium" pitchFamily="34" charset="0"/>
                <a:ea typeface="Calibri" pitchFamily="34" charset="0"/>
                <a:cs typeface="Times New Roman" pitchFamily="18" charset="0"/>
              </a:rPr>
              <a:t>), nitrit (NO</a:t>
            </a:r>
            <a:r>
              <a:rPr lang="tr-TR" sz="1600" baseline="-30000">
                <a:latin typeface="Franklin Gothic Medium" pitchFamily="34" charset="0"/>
                <a:ea typeface="Calibri" pitchFamily="34" charset="0"/>
                <a:cs typeface="Times New Roman" pitchFamily="18" charset="0"/>
              </a:rPr>
              <a:t>2</a:t>
            </a:r>
            <a:r>
              <a:rPr lang="tr-TR" sz="1600">
                <a:latin typeface="Franklin Gothic Medium" pitchFamily="34" charset="0"/>
                <a:ea typeface="Calibri" pitchFamily="34" charset="0"/>
                <a:cs typeface="Times New Roman" pitchFamily="18" charset="0"/>
              </a:rPr>
              <a:t>) ve nitrattır (NO</a:t>
            </a:r>
            <a:r>
              <a:rPr lang="tr-TR" sz="1600" baseline="-30000">
                <a:latin typeface="Franklin Gothic Medium" pitchFamily="34" charset="0"/>
                <a:ea typeface="Calibri" pitchFamily="34" charset="0"/>
                <a:cs typeface="Times New Roman" pitchFamily="18" charset="0"/>
              </a:rPr>
              <a:t>3</a:t>
            </a:r>
            <a:r>
              <a:rPr lang="tr-TR" sz="1600">
                <a:latin typeface="Franklin Gothic Medium" pitchFamily="34" charset="0"/>
                <a:ea typeface="Calibri" pitchFamily="34" charset="0"/>
                <a:cs typeface="Times New Roman" pitchFamily="18" charset="0"/>
              </a:rPr>
              <a:t>). Amonyum ve amonyağın toplamı (NH</a:t>
            </a:r>
            <a:r>
              <a:rPr lang="tr-TR" sz="1600" baseline="-30000">
                <a:latin typeface="Franklin Gothic Medium" pitchFamily="34" charset="0"/>
                <a:ea typeface="Calibri" pitchFamily="34" charset="0"/>
                <a:cs typeface="Times New Roman" pitchFamily="18" charset="0"/>
              </a:rPr>
              <a:t>4</a:t>
            </a:r>
            <a:r>
              <a:rPr lang="tr-TR" sz="1600" baseline="30000">
                <a:latin typeface="Franklin Gothic Medium" pitchFamily="34" charset="0"/>
                <a:ea typeface="Calibri" pitchFamily="34" charset="0"/>
                <a:cs typeface="Times New Roman" pitchFamily="18" charset="0"/>
              </a:rPr>
              <a:t>+ </a:t>
            </a:r>
            <a:r>
              <a:rPr lang="tr-TR" sz="1600">
                <a:latin typeface="Franklin Gothic Medium" pitchFamily="34" charset="0"/>
                <a:ea typeface="Calibri" pitchFamily="34" charset="0"/>
                <a:cs typeface="Times New Roman" pitchFamily="18" charset="0"/>
              </a:rPr>
              <a:t>+ NH</a:t>
            </a:r>
            <a:r>
              <a:rPr lang="tr-TR" sz="1600" baseline="-30000">
                <a:latin typeface="Franklin Gothic Medium" pitchFamily="34" charset="0"/>
                <a:ea typeface="Calibri" pitchFamily="34" charset="0"/>
                <a:cs typeface="Times New Roman" pitchFamily="18" charset="0"/>
              </a:rPr>
              <a:t>3</a:t>
            </a:r>
            <a:r>
              <a:rPr lang="tr-TR" sz="1600">
                <a:latin typeface="Franklin Gothic Medium" pitchFamily="34" charset="0"/>
                <a:ea typeface="Calibri" pitchFamily="34" charset="0"/>
                <a:cs typeface="Times New Roman" pitchFamily="18" charset="0"/>
              </a:rPr>
              <a:t>), toplam amonyak (TAN) olarak adlandırılır.</a:t>
            </a:r>
            <a:r>
              <a:rPr lang="tr-TR" sz="1600">
                <a:latin typeface="Franklin Gothic Medium" pitchFamily="34" charset="0"/>
                <a:ea typeface="Calibri" pitchFamily="34" charset="0"/>
              </a:rPr>
              <a:t> </a:t>
            </a:r>
          </a:p>
          <a:p>
            <a:pPr algn="just" eaLnBrk="0" hangingPunct="0"/>
            <a:r>
              <a:rPr lang="tr-TR" sz="1600">
                <a:solidFill>
                  <a:srgbClr val="FF0000"/>
                </a:solidFill>
                <a:latin typeface="Franklin Gothic Medium" pitchFamily="34" charset="0"/>
                <a:ea typeface="Calibri" pitchFamily="34" charset="0"/>
              </a:rPr>
              <a:t>Toplam amonyağın zehirliliği; </a:t>
            </a:r>
            <a:r>
              <a:rPr lang="tr-TR" sz="1600">
                <a:latin typeface="Franklin Gothic Medium" pitchFamily="34" charset="0"/>
                <a:ea typeface="Calibri" pitchFamily="34" charset="0"/>
              </a:rPr>
              <a:t>yüksek konsantrasyonlar dışında zehirli olmayan iyonize olmuş form (amonyum) ile özellikle yüksek pH değerlerinde oldukça zehirli olan iyonize olmamış formun (amonyak) toplam içerisindeki payına bağlıdır. Pekçok ortamda amonyum (NH</a:t>
            </a:r>
            <a:r>
              <a:rPr lang="tr-TR" sz="1600" baseline="-25000">
                <a:latin typeface="Franklin Gothic Medium" pitchFamily="34" charset="0"/>
                <a:ea typeface="Calibri" pitchFamily="34" charset="0"/>
              </a:rPr>
              <a:t>4</a:t>
            </a:r>
            <a:r>
              <a:rPr lang="tr-TR" sz="1600" baseline="30000">
                <a:latin typeface="Franklin Gothic Medium" pitchFamily="34" charset="0"/>
                <a:ea typeface="Calibri" pitchFamily="34" charset="0"/>
              </a:rPr>
              <a:t>+</a:t>
            </a:r>
            <a:r>
              <a:rPr lang="tr-TR" sz="1600">
                <a:latin typeface="Franklin Gothic Medium" pitchFamily="34" charset="0"/>
                <a:ea typeface="Calibri" pitchFamily="34" charset="0"/>
              </a:rPr>
              <a:t>) fazla miktarda bulunmasına karşın, hangi fraksiyonun payının fazla olacağını ortamın pH, sıcaklık ve tuzluluk değerleri belirler.</a:t>
            </a:r>
          </a:p>
          <a:p>
            <a:pPr algn="just" eaLnBrk="0" hangingPunct="0"/>
            <a:r>
              <a:rPr lang="tr-TR" sz="1600">
                <a:latin typeface="Franklin Gothic Medium" pitchFamily="34" charset="0"/>
                <a:ea typeface="Calibri" pitchFamily="34" charset="0"/>
              </a:rPr>
              <a:t>Su sıcaklığı ve pH yanında, çözünmüş oksijen konsantrasyonu da amonyağın zehirliliğini etkiler; düşük çözünmüş oksijen konsantrasyonlarında amonyak zehirliliği artar.  </a:t>
            </a:r>
          </a:p>
          <a:p>
            <a:pPr algn="just" eaLnBrk="0" hangingPunct="0"/>
            <a:endParaRPr lang="tr-TR" sz="1600">
              <a:latin typeface="Franklin Gothic Medium" pitchFamily="34" charset="0"/>
              <a:ea typeface="Calibri" pitchFamily="34" charset="0"/>
            </a:endParaRPr>
          </a:p>
        </p:txBody>
      </p:sp>
      <p:graphicFrame>
        <p:nvGraphicFramePr>
          <p:cNvPr id="5" name="4 Tablo"/>
          <p:cNvGraphicFramePr>
            <a:graphicFrameLocks noGrp="1"/>
          </p:cNvGraphicFramePr>
          <p:nvPr/>
        </p:nvGraphicFramePr>
        <p:xfrm>
          <a:off x="1357313" y="3929063"/>
          <a:ext cx="6062345" cy="2460212"/>
        </p:xfrm>
        <a:graphic>
          <a:graphicData uri="http://schemas.openxmlformats.org/drawingml/2006/table">
            <a:tbl>
              <a:tblPr>
                <a:tableStyleId>{B301B821-A1FF-4177-AEE7-76D212191A09}</a:tableStyleId>
              </a:tblPr>
              <a:tblGrid>
                <a:gridCol w="1010285"/>
                <a:gridCol w="1010285"/>
                <a:gridCol w="1010285"/>
                <a:gridCol w="1010285"/>
                <a:gridCol w="1010285"/>
                <a:gridCol w="1010920"/>
              </a:tblGrid>
              <a:tr h="742664">
                <a:tc>
                  <a:txBody>
                    <a:bodyPr/>
                    <a:lstStyle/>
                    <a:p>
                      <a:pPr algn="ctr">
                        <a:lnSpc>
                          <a:spcPct val="115000"/>
                        </a:lnSpc>
                        <a:spcAft>
                          <a:spcPts val="0"/>
                        </a:spcAft>
                      </a:pPr>
                      <a:r>
                        <a:rPr lang="tr-TR" sz="1400" b="1" dirty="0" err="1"/>
                        <a:t>pH</a:t>
                      </a:r>
                      <a:endParaRPr lang="tr-TR" sz="1400" b="1" dirty="0">
                        <a:latin typeface="Calibri"/>
                        <a:ea typeface="Calibri"/>
                        <a:cs typeface="Times New Roman"/>
                      </a:endParaRPr>
                    </a:p>
                  </a:txBody>
                  <a:tcPr marL="68580" marR="68580" marT="0" marB="0" anchor="ctr"/>
                </a:tc>
                <a:tc gridSpan="5">
                  <a:txBody>
                    <a:bodyPr/>
                    <a:lstStyle/>
                    <a:p>
                      <a:pPr algn="ctr">
                        <a:lnSpc>
                          <a:spcPct val="115000"/>
                        </a:lnSpc>
                        <a:spcAft>
                          <a:spcPts val="0"/>
                        </a:spcAft>
                      </a:pPr>
                      <a:r>
                        <a:rPr lang="tr-TR" sz="1400" b="1" dirty="0"/>
                        <a:t>Su sıcaklığı (</a:t>
                      </a:r>
                      <a:r>
                        <a:rPr lang="tr-TR" sz="1400" b="1" baseline="30000" dirty="0" err="1"/>
                        <a:t>o</a:t>
                      </a:r>
                      <a:r>
                        <a:rPr lang="tr-TR" sz="1400" b="1" dirty="0" err="1"/>
                        <a:t>C</a:t>
                      </a:r>
                      <a:r>
                        <a:rPr lang="tr-TR" sz="1400" b="1" dirty="0"/>
                        <a:t>)</a:t>
                      </a:r>
                      <a:endParaRPr lang="tr-TR" sz="1400" b="1" dirty="0">
                        <a:latin typeface="Calibri"/>
                        <a:ea typeface="Calibri"/>
                        <a:cs typeface="Times New Roman"/>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0890">
                <a:tc>
                  <a:txBody>
                    <a:bodyPr/>
                    <a:lstStyle/>
                    <a:p>
                      <a:pPr algn="ctr">
                        <a:lnSpc>
                          <a:spcPct val="115000"/>
                        </a:lnSpc>
                        <a:spcAft>
                          <a:spcPts val="0"/>
                        </a:spcAft>
                      </a:pPr>
                      <a:endParaRPr lang="tr-TR" sz="140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a:t>16</a:t>
                      </a:r>
                      <a:endParaRPr lang="tr-TR" sz="140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a:t>20</a:t>
                      </a:r>
                      <a:endParaRPr lang="tr-TR" sz="140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dirty="0"/>
                        <a:t>24</a:t>
                      </a:r>
                      <a:endParaRPr lang="tr-T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a:t>28</a:t>
                      </a:r>
                      <a:endParaRPr lang="tr-TR" sz="1400">
                        <a:latin typeface="Calibri"/>
                        <a:ea typeface="Calibri"/>
                        <a:cs typeface="Times New Roman"/>
                      </a:endParaRPr>
                    </a:p>
                  </a:txBody>
                  <a:tcPr marL="68580" marR="68580" marT="0" marB="0" anchor="ctr"/>
                </a:tc>
                <a:tc>
                  <a:txBody>
                    <a:bodyPr/>
                    <a:lstStyle/>
                    <a:p>
                      <a:pPr algn="ctr">
                        <a:lnSpc>
                          <a:spcPct val="115000"/>
                        </a:lnSpc>
                        <a:spcAft>
                          <a:spcPts val="0"/>
                        </a:spcAft>
                      </a:pPr>
                      <a:r>
                        <a:rPr lang="tr-TR" sz="1400"/>
                        <a:t>32</a:t>
                      </a:r>
                      <a:endParaRPr lang="tr-TR" sz="1400">
                        <a:latin typeface="Calibri"/>
                        <a:ea typeface="Calibri"/>
                        <a:cs typeface="Times New Roman"/>
                      </a:endParaRPr>
                    </a:p>
                  </a:txBody>
                  <a:tcPr marL="68580" marR="68580" marT="0" marB="0" anchor="ctr"/>
                </a:tc>
              </a:tr>
              <a:tr h="240890">
                <a:tc>
                  <a:txBody>
                    <a:bodyPr/>
                    <a:lstStyle/>
                    <a:p>
                      <a:pPr algn="ctr">
                        <a:lnSpc>
                          <a:spcPct val="115000"/>
                        </a:lnSpc>
                        <a:spcAft>
                          <a:spcPts val="0"/>
                        </a:spcAft>
                      </a:pPr>
                      <a:r>
                        <a:rPr lang="tr-TR" sz="1400"/>
                        <a:t>7,2</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0,47</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0,63</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0,82</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1,10</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1,50</a:t>
                      </a:r>
                      <a:endParaRPr lang="tr-TR" sz="1400">
                        <a:latin typeface="Calibri"/>
                        <a:ea typeface="Calibri"/>
                        <a:cs typeface="Times New Roman"/>
                      </a:endParaRPr>
                    </a:p>
                  </a:txBody>
                  <a:tcPr marL="68580" marR="68580" marT="0" marB="0"/>
                </a:tc>
              </a:tr>
              <a:tr h="240890">
                <a:tc>
                  <a:txBody>
                    <a:bodyPr/>
                    <a:lstStyle/>
                    <a:p>
                      <a:pPr algn="ctr">
                        <a:lnSpc>
                          <a:spcPct val="115000"/>
                        </a:lnSpc>
                        <a:spcAft>
                          <a:spcPts val="0"/>
                        </a:spcAft>
                      </a:pPr>
                      <a:r>
                        <a:rPr lang="tr-TR" sz="1400"/>
                        <a:t>7,6</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1,17</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1,56</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2,05</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2,72</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3,69</a:t>
                      </a:r>
                      <a:endParaRPr lang="tr-TR" sz="1400">
                        <a:latin typeface="Calibri"/>
                        <a:ea typeface="Calibri"/>
                        <a:cs typeface="Times New Roman"/>
                      </a:endParaRPr>
                    </a:p>
                  </a:txBody>
                  <a:tcPr marL="68580" marR="68580" marT="0" marB="0"/>
                </a:tc>
              </a:tr>
              <a:tr h="240890">
                <a:tc>
                  <a:txBody>
                    <a:bodyPr/>
                    <a:lstStyle/>
                    <a:p>
                      <a:pPr algn="ctr">
                        <a:lnSpc>
                          <a:spcPct val="115000"/>
                        </a:lnSpc>
                        <a:spcAft>
                          <a:spcPts val="0"/>
                        </a:spcAft>
                      </a:pPr>
                      <a:r>
                        <a:rPr lang="tr-TR" sz="1400"/>
                        <a:t>8,0</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2,88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3,83</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4,99</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6,55</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8,77</a:t>
                      </a:r>
                      <a:endParaRPr lang="tr-TR" sz="1400">
                        <a:latin typeface="Calibri"/>
                        <a:ea typeface="Calibri"/>
                        <a:cs typeface="Times New Roman"/>
                      </a:endParaRPr>
                    </a:p>
                  </a:txBody>
                  <a:tcPr marL="68580" marR="68580" marT="0" marB="0"/>
                </a:tc>
              </a:tr>
              <a:tr h="240890">
                <a:tc>
                  <a:txBody>
                    <a:bodyPr/>
                    <a:lstStyle/>
                    <a:p>
                      <a:pPr algn="ctr">
                        <a:lnSpc>
                          <a:spcPct val="115000"/>
                        </a:lnSpc>
                        <a:spcAft>
                          <a:spcPts val="0"/>
                        </a:spcAft>
                      </a:pPr>
                      <a:r>
                        <a:rPr lang="tr-TR" sz="1400"/>
                        <a:t>8,4</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6,93</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9,09</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11,65</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14,98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19,46</a:t>
                      </a:r>
                      <a:endParaRPr lang="tr-TR" sz="1400">
                        <a:latin typeface="Calibri"/>
                        <a:ea typeface="Calibri"/>
                        <a:cs typeface="Times New Roman"/>
                      </a:endParaRPr>
                    </a:p>
                  </a:txBody>
                  <a:tcPr marL="68580" marR="68580" marT="0" marB="0"/>
                </a:tc>
              </a:tr>
              <a:tr h="240890">
                <a:tc>
                  <a:txBody>
                    <a:bodyPr/>
                    <a:lstStyle/>
                    <a:p>
                      <a:pPr algn="ctr">
                        <a:lnSpc>
                          <a:spcPct val="115000"/>
                        </a:lnSpc>
                        <a:spcAft>
                          <a:spcPts val="0"/>
                        </a:spcAft>
                      </a:pPr>
                      <a:r>
                        <a:rPr lang="tr-TR" sz="1400"/>
                        <a:t>8,8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15,76</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20,08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24,88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30,68</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37,76</a:t>
                      </a:r>
                      <a:endParaRPr lang="tr-TR" sz="1400">
                        <a:latin typeface="Calibri"/>
                        <a:ea typeface="Calibri"/>
                        <a:cs typeface="Times New Roman"/>
                      </a:endParaRPr>
                    </a:p>
                  </a:txBody>
                  <a:tcPr marL="68580" marR="68580" marT="0" marB="0"/>
                </a:tc>
              </a:tr>
              <a:tr h="240890">
                <a:tc>
                  <a:txBody>
                    <a:bodyPr/>
                    <a:lstStyle/>
                    <a:p>
                      <a:pPr algn="ctr">
                        <a:lnSpc>
                          <a:spcPct val="115000"/>
                        </a:lnSpc>
                        <a:spcAft>
                          <a:spcPts val="0"/>
                        </a:spcAft>
                      </a:pPr>
                      <a:r>
                        <a:rPr lang="tr-TR" sz="1400"/>
                        <a:t>9,2</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31,97</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38,69</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45,41</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a:t>52,65</a:t>
                      </a:r>
                      <a:endParaRPr lang="tr-TR" sz="1400">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t>60,38</a:t>
                      </a:r>
                      <a:endParaRPr lang="tr-TR" sz="1400" dirty="0">
                        <a:latin typeface="Calibri"/>
                        <a:ea typeface="Calibri"/>
                        <a:cs typeface="Times New Roman"/>
                      </a:endParaRPr>
                    </a:p>
                  </a:txBody>
                  <a:tcPr marL="68580" marR="68580" marT="0" marB="0"/>
                </a:tc>
              </a:tr>
            </a:tbl>
          </a:graphicData>
        </a:graphic>
      </p:graphicFrame>
      <p:sp>
        <p:nvSpPr>
          <p:cNvPr id="37947" name="Rectangle 2"/>
          <p:cNvSpPr>
            <a:spLocks noChangeArrowheads="1"/>
          </p:cNvSpPr>
          <p:nvPr/>
        </p:nvSpPr>
        <p:spPr bwMode="auto">
          <a:xfrm>
            <a:off x="1214438" y="6429375"/>
            <a:ext cx="6715125" cy="261938"/>
          </a:xfrm>
          <a:prstGeom prst="rect">
            <a:avLst/>
          </a:prstGeom>
          <a:noFill/>
          <a:ln w="9525">
            <a:noFill/>
            <a:miter lim="800000"/>
            <a:headEnd/>
            <a:tailEnd/>
          </a:ln>
        </p:spPr>
        <p:txBody>
          <a:bodyPr anchor="ctr">
            <a:spAutoFit/>
          </a:bodyPr>
          <a:lstStyle/>
          <a:p>
            <a:r>
              <a:rPr lang="tr-TR" sz="1100">
                <a:latin typeface="Times New Roman" pitchFamily="18" charset="0"/>
                <a:ea typeface="Calibri" pitchFamily="34" charset="0"/>
                <a:cs typeface="Times New Roman" pitchFamily="18" charset="0"/>
              </a:rPr>
              <a:t>Farklı pH ve su sıcaklığı değerlerinde amonyak düzeyi (toplam amonyağın yüzdesi olarak)</a:t>
            </a:r>
            <a:r>
              <a:rPr lang="tr-TR" sz="900">
                <a:latin typeface="Arial" charset="0"/>
                <a:ea typeface="Calibri" pitchFamily="34" charset="0"/>
              </a:rPr>
              <a:t> </a:t>
            </a:r>
            <a:endParaRPr lang="tr-TR">
              <a:latin typeface="Arial" charset="0"/>
              <a:ea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214313"/>
            <a:ext cx="8686800" cy="4857750"/>
          </a:xfrm>
        </p:spPr>
        <p:txBody>
          <a:bodyPr>
            <a:normAutofit fontScale="62500" lnSpcReduction="20000"/>
          </a:bodyPr>
          <a:lstStyle/>
          <a:p>
            <a:pPr algn="just" fontAlgn="auto">
              <a:spcAft>
                <a:spcPts val="0"/>
              </a:spcAft>
              <a:buFont typeface="Arial" pitchFamily="34" charset="0"/>
              <a:buChar char="•"/>
              <a:defRPr/>
            </a:pPr>
            <a:r>
              <a:rPr lang="tr-TR" dirty="0" smtClean="0">
                <a:solidFill>
                  <a:schemeClr val="bg2">
                    <a:lumMod val="10000"/>
                  </a:schemeClr>
                </a:solidFill>
              </a:rPr>
              <a:t>Azot, canlıların esas elemanlarından birini ve vazgeçilmez bir bileşenini oluşturur.  Aminoasit ve protein sentezi için gerekli azotu, ototrof su bitkileri amonyum ve nitrat iyonlarından, diğer su canlıları ve balıklar ise organik azot bileşiklerinden karşılamak zorundadır.</a:t>
            </a:r>
          </a:p>
          <a:p>
            <a:pPr algn="just" fontAlgn="auto">
              <a:spcAft>
                <a:spcPts val="0"/>
              </a:spcAft>
              <a:buFont typeface="Arial" pitchFamily="34" charset="0"/>
              <a:buChar char="•"/>
              <a:defRPr/>
            </a:pPr>
            <a:r>
              <a:rPr lang="tr-TR" dirty="0" smtClean="0">
                <a:solidFill>
                  <a:schemeClr val="bg2">
                    <a:lumMod val="10000"/>
                  </a:schemeClr>
                </a:solidFill>
              </a:rPr>
              <a:t>Amonyak tuzları ve nitratlar sürekli olarak canlıların </a:t>
            </a:r>
            <a:r>
              <a:rPr lang="tr-TR" dirty="0" err="1" smtClean="0">
                <a:solidFill>
                  <a:schemeClr val="bg2">
                    <a:lumMod val="10000"/>
                  </a:schemeClr>
                </a:solidFill>
              </a:rPr>
              <a:t>metabolik</a:t>
            </a:r>
            <a:r>
              <a:rPr lang="tr-TR" dirty="0" smtClean="0">
                <a:solidFill>
                  <a:schemeClr val="bg2">
                    <a:lumMod val="10000"/>
                  </a:schemeClr>
                </a:solidFill>
              </a:rPr>
              <a:t> atıkları ve ölümleriyle meydana gelen organik azot bileşiklerinin parçalanması ile yenilenir.</a:t>
            </a:r>
          </a:p>
          <a:p>
            <a:pPr algn="just" fontAlgn="auto">
              <a:spcAft>
                <a:spcPts val="0"/>
              </a:spcAft>
              <a:buFont typeface="Arial" pitchFamily="34" charset="0"/>
              <a:buChar char="•"/>
              <a:defRPr/>
            </a:pPr>
            <a:r>
              <a:rPr lang="tr-TR" dirty="0" smtClean="0">
                <a:solidFill>
                  <a:schemeClr val="bg2">
                    <a:lumMod val="10000"/>
                  </a:schemeClr>
                </a:solidFill>
              </a:rPr>
              <a:t>Proteinin parçalanarak son ürünlerine ayrılması anaerobik ve aerobik şartlarda meydana gelir ve amonyaklaşma olarak bilinir. Amonyaklaşma işlemi sırasında meydana gelen amonyum iyonlarının bir kısmı su bitkileri tarafından tüketilir, diğer kısmı belirli organizmalar tarafından “</a:t>
            </a:r>
            <a:r>
              <a:rPr lang="tr-TR" dirty="0" err="1" smtClean="0">
                <a:solidFill>
                  <a:schemeClr val="bg2">
                    <a:lumMod val="10000"/>
                  </a:schemeClr>
                </a:solidFill>
              </a:rPr>
              <a:t>nitrifikasyon</a:t>
            </a:r>
            <a:r>
              <a:rPr lang="tr-TR" dirty="0" smtClean="0">
                <a:solidFill>
                  <a:schemeClr val="bg2">
                    <a:lumMod val="10000"/>
                  </a:schemeClr>
                </a:solidFill>
              </a:rPr>
              <a:t>” işlemiyle </a:t>
            </a:r>
            <a:r>
              <a:rPr lang="tr-TR" dirty="0" err="1" smtClean="0">
                <a:solidFill>
                  <a:schemeClr val="bg2">
                    <a:lumMod val="10000"/>
                  </a:schemeClr>
                </a:solidFill>
              </a:rPr>
              <a:t>nitrit</a:t>
            </a:r>
            <a:r>
              <a:rPr lang="tr-TR" dirty="0" smtClean="0">
                <a:solidFill>
                  <a:schemeClr val="bg2">
                    <a:lumMod val="10000"/>
                  </a:schemeClr>
                </a:solidFill>
              </a:rPr>
              <a:t> ve nitrata yükseltgenir. </a:t>
            </a:r>
            <a:r>
              <a:rPr lang="tr-TR" dirty="0" err="1" smtClean="0">
                <a:solidFill>
                  <a:schemeClr val="bg2">
                    <a:lumMod val="10000"/>
                  </a:schemeClr>
                </a:solidFill>
              </a:rPr>
              <a:t>Nitrifikasyon</a:t>
            </a:r>
            <a:r>
              <a:rPr lang="tr-TR" dirty="0" smtClean="0">
                <a:solidFill>
                  <a:schemeClr val="bg2">
                    <a:lumMod val="10000"/>
                  </a:schemeClr>
                </a:solidFill>
              </a:rPr>
              <a:t>, </a:t>
            </a:r>
            <a:r>
              <a:rPr lang="tr-TR" i="1" dirty="0" err="1" smtClean="0">
                <a:solidFill>
                  <a:schemeClr val="bg2">
                    <a:lumMod val="10000"/>
                  </a:schemeClr>
                </a:solidFill>
              </a:rPr>
              <a:t>Nitrosomanas</a:t>
            </a:r>
            <a:r>
              <a:rPr lang="tr-TR" i="1" dirty="0" smtClean="0">
                <a:solidFill>
                  <a:schemeClr val="bg2">
                    <a:lumMod val="10000"/>
                  </a:schemeClr>
                </a:solidFill>
              </a:rPr>
              <a:t> </a:t>
            </a:r>
            <a:r>
              <a:rPr lang="tr-TR" dirty="0" smtClean="0">
                <a:solidFill>
                  <a:schemeClr val="bg2">
                    <a:lumMod val="10000"/>
                  </a:schemeClr>
                </a:solidFill>
              </a:rPr>
              <a:t>ve </a:t>
            </a:r>
            <a:r>
              <a:rPr lang="tr-TR" i="1" dirty="0" err="1" smtClean="0">
                <a:solidFill>
                  <a:schemeClr val="bg2">
                    <a:lumMod val="10000"/>
                  </a:schemeClr>
                </a:solidFill>
              </a:rPr>
              <a:t>Nitrobakter</a:t>
            </a:r>
            <a:r>
              <a:rPr lang="tr-TR" dirty="0" smtClean="0">
                <a:solidFill>
                  <a:schemeClr val="bg2">
                    <a:lumMod val="10000"/>
                  </a:schemeClr>
                </a:solidFill>
              </a:rPr>
              <a:t> olarak bilinen iki ototrof bakteri tarafından gerçekleştirilir.</a:t>
            </a:r>
          </a:p>
          <a:p>
            <a:pPr algn="just" fontAlgn="auto">
              <a:spcAft>
                <a:spcPts val="0"/>
              </a:spcAft>
              <a:buFont typeface="Arial" pitchFamily="34" charset="0"/>
              <a:buChar char="•"/>
              <a:defRPr/>
            </a:pPr>
            <a:r>
              <a:rPr lang="tr-TR" dirty="0" err="1" smtClean="0">
                <a:solidFill>
                  <a:schemeClr val="bg2">
                    <a:lumMod val="10000"/>
                  </a:schemeClr>
                </a:solidFill>
              </a:rPr>
              <a:t>Denitrifikasyon</a:t>
            </a:r>
            <a:r>
              <a:rPr lang="tr-TR" dirty="0" smtClean="0">
                <a:solidFill>
                  <a:schemeClr val="bg2">
                    <a:lumMod val="10000"/>
                  </a:schemeClr>
                </a:solidFill>
              </a:rPr>
              <a:t> ise oksijensiz ortamda, </a:t>
            </a:r>
            <a:r>
              <a:rPr lang="tr-TR" dirty="0" err="1" smtClean="0">
                <a:solidFill>
                  <a:schemeClr val="bg2">
                    <a:lumMod val="10000"/>
                  </a:schemeClr>
                </a:solidFill>
              </a:rPr>
              <a:t>pH</a:t>
            </a:r>
            <a:r>
              <a:rPr lang="tr-TR" dirty="0" smtClean="0">
                <a:solidFill>
                  <a:schemeClr val="bg2">
                    <a:lumMod val="10000"/>
                  </a:schemeClr>
                </a:solidFill>
              </a:rPr>
              <a:t> nötre yakın şartlarda ve organik hidrojen vericilerinin (</a:t>
            </a:r>
            <a:r>
              <a:rPr lang="tr-TR" dirty="0" err="1" smtClean="0">
                <a:solidFill>
                  <a:schemeClr val="bg2">
                    <a:lumMod val="10000"/>
                  </a:schemeClr>
                </a:solidFill>
              </a:rPr>
              <a:t>metanol</a:t>
            </a:r>
            <a:r>
              <a:rPr lang="tr-TR" dirty="0" smtClean="0">
                <a:solidFill>
                  <a:schemeClr val="bg2">
                    <a:lumMod val="10000"/>
                  </a:schemeClr>
                </a:solidFill>
              </a:rPr>
              <a:t>) bulunduğu durumlarda gerçekleşir. </a:t>
            </a:r>
            <a:r>
              <a:rPr lang="tr-TR" dirty="0" err="1" smtClean="0">
                <a:solidFill>
                  <a:schemeClr val="bg2">
                    <a:lumMod val="10000"/>
                  </a:schemeClr>
                </a:solidFill>
              </a:rPr>
              <a:t>Denitrifikasyon</a:t>
            </a:r>
            <a:r>
              <a:rPr lang="tr-TR" dirty="0" smtClean="0">
                <a:solidFill>
                  <a:schemeClr val="bg2">
                    <a:lumMod val="10000"/>
                  </a:schemeClr>
                </a:solidFill>
              </a:rPr>
              <a:t> sırasında nitrat, </a:t>
            </a:r>
            <a:r>
              <a:rPr lang="tr-TR" dirty="0" err="1" smtClean="0">
                <a:solidFill>
                  <a:schemeClr val="bg2">
                    <a:lumMod val="10000"/>
                  </a:schemeClr>
                </a:solidFill>
              </a:rPr>
              <a:t>nitrite</a:t>
            </a:r>
            <a:r>
              <a:rPr lang="tr-TR" dirty="0" smtClean="0">
                <a:solidFill>
                  <a:schemeClr val="bg2">
                    <a:lumMod val="10000"/>
                  </a:schemeClr>
                </a:solidFill>
              </a:rPr>
              <a:t> ve </a:t>
            </a:r>
            <a:r>
              <a:rPr lang="tr-TR" dirty="0" err="1" smtClean="0">
                <a:solidFill>
                  <a:schemeClr val="bg2">
                    <a:lumMod val="10000"/>
                  </a:schemeClr>
                </a:solidFill>
              </a:rPr>
              <a:t>nitrit</a:t>
            </a:r>
            <a:r>
              <a:rPr lang="tr-TR" dirty="0" smtClean="0">
                <a:solidFill>
                  <a:schemeClr val="bg2">
                    <a:lumMod val="10000"/>
                  </a:schemeClr>
                </a:solidFill>
              </a:rPr>
              <a:t> azot oksitleyiciler ile moleküler azota indirgenir ve bu olay azot solunumu olarak isimlendirilir.</a:t>
            </a:r>
            <a:endParaRPr lang="tr-TR" dirty="0">
              <a:solidFill>
                <a:schemeClr val="bg2">
                  <a:lumMod val="10000"/>
                </a:schemeClr>
              </a:solidFill>
            </a:endParaRPr>
          </a:p>
        </p:txBody>
      </p:sp>
      <p:pic>
        <p:nvPicPr>
          <p:cNvPr id="60418" name="Picture 2" descr="http://www.atlasakvaryum.com/typo3temp/pics/aed839cf6b.jpg"/>
          <p:cNvPicPr>
            <a:picLocks noChangeAspect="1" noChangeArrowheads="1"/>
          </p:cNvPicPr>
          <p:nvPr/>
        </p:nvPicPr>
        <p:blipFill>
          <a:blip r:embed="rId2"/>
          <a:srcRect/>
          <a:stretch>
            <a:fillRect/>
          </a:stretch>
        </p:blipFill>
        <p:spPr bwMode="auto">
          <a:xfrm>
            <a:off x="2714612" y="4822041"/>
            <a:ext cx="2714612" cy="2035959"/>
          </a:xfrm>
          <a:prstGeom prst="roundRect">
            <a:avLst/>
          </a:prstGeom>
          <a:noFill/>
          <a:scene3d>
            <a:camera prst="orthographicFront"/>
            <a:lightRig rig="threePt" dir="t"/>
          </a:scene3d>
          <a:sp3d>
            <a:bevelT/>
          </a:sp3d>
        </p:spPr>
      </p:pic>
      <p:sp>
        <p:nvSpPr>
          <p:cNvPr id="38916" name="AutoShape 4" descr="http://www.atlasakvaryum.com/uploads/pics/Akvaryum_Azot_Cevrimi.PNG"/>
          <p:cNvSpPr>
            <a:spLocks noChangeAspect="1" noChangeArrowheads="1"/>
          </p:cNvSpPr>
          <p:nvPr/>
        </p:nvSpPr>
        <p:spPr bwMode="auto">
          <a:xfrm>
            <a:off x="63500" y="-136525"/>
            <a:ext cx="2857500" cy="1809750"/>
          </a:xfrm>
          <a:prstGeom prst="rect">
            <a:avLst/>
          </a:prstGeom>
          <a:noFill/>
          <a:ln w="9525">
            <a:noFill/>
            <a:miter lim="800000"/>
            <a:headEnd/>
            <a:tailEnd/>
          </a:ln>
        </p:spPr>
        <p:txBody>
          <a:bodyPr/>
          <a:lstStyle/>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800" y="457200"/>
            <a:ext cx="8686800" cy="757222"/>
          </a:xfrm>
        </p:spPr>
        <p:txBody>
          <a:bodyPr>
            <a:normAutofit fontScale="90000"/>
          </a:bodyPr>
          <a:lstStyle/>
          <a:p>
            <a:pPr fontAlgn="auto">
              <a:spcAft>
                <a:spcPts val="0"/>
              </a:spcAft>
              <a:defRPr/>
            </a:pPr>
            <a:r>
              <a:rPr lang="tr-TR" dirty="0" smtClean="0"/>
              <a:t>2-) </a:t>
            </a:r>
            <a:r>
              <a:rPr lang="tr-TR" b="1" dirty="0" smtClean="0"/>
              <a:t>Su sıcaklığı</a:t>
            </a:r>
            <a:r>
              <a:rPr lang="tr-TR" dirty="0" smtClean="0"/>
              <a:t/>
            </a:r>
            <a:br>
              <a:rPr lang="tr-TR" dirty="0" smtClean="0"/>
            </a:br>
            <a:endParaRPr lang="tr-TR" dirty="0"/>
          </a:p>
        </p:txBody>
      </p:sp>
      <p:sp>
        <p:nvSpPr>
          <p:cNvPr id="3" name="2 İçerik Yer Tutucusu"/>
          <p:cNvSpPr>
            <a:spLocks noGrp="1"/>
          </p:cNvSpPr>
          <p:nvPr>
            <p:ph idx="1"/>
          </p:nvPr>
        </p:nvSpPr>
        <p:spPr>
          <a:xfrm>
            <a:off x="214313" y="1928813"/>
            <a:ext cx="8929687" cy="4668837"/>
          </a:xfrm>
        </p:spPr>
        <p:txBody>
          <a:bodyPr>
            <a:normAutofit fontScale="85000" lnSpcReduction="10000"/>
          </a:bodyPr>
          <a:lstStyle/>
          <a:p>
            <a:pPr algn="just" fontAlgn="auto">
              <a:spcAft>
                <a:spcPts val="0"/>
              </a:spcAft>
              <a:buFont typeface="Wingdings 2"/>
              <a:buNone/>
              <a:defRPr/>
            </a:pPr>
            <a:r>
              <a:rPr lang="tr-TR" dirty="0" smtClean="0"/>
              <a:t>	</a:t>
            </a:r>
            <a:r>
              <a:rPr lang="tr-TR" b="1" dirty="0" smtClean="0">
                <a:solidFill>
                  <a:srgbClr val="FF0000"/>
                </a:solidFill>
              </a:rPr>
              <a:t>Su sıcaklığı, </a:t>
            </a:r>
            <a:r>
              <a:rPr lang="tr-TR" b="1" dirty="0" smtClean="0"/>
              <a:t>balıklar üzerinde etkisi en önemli olan ve yetiştiriciliği yapılacak türün pazar ağırlığına ulaşma süresini belirleyen </a:t>
            </a:r>
            <a:r>
              <a:rPr lang="tr-TR" b="1" i="1" dirty="0" smtClean="0"/>
              <a:t>su kalite özelliğidir</a:t>
            </a:r>
            <a:r>
              <a:rPr lang="tr-TR" b="1" dirty="0" smtClean="0"/>
              <a:t>. </a:t>
            </a:r>
            <a:r>
              <a:rPr lang="tr-TR" b="1" dirty="0" smtClean="0">
                <a:solidFill>
                  <a:srgbClr val="FF0000"/>
                </a:solidFill>
              </a:rPr>
              <a:t>Sıcaklığa adaptasyon; </a:t>
            </a:r>
            <a:r>
              <a:rPr lang="tr-TR" b="1" i="1" dirty="0" smtClean="0"/>
              <a:t>balığın yaşına, mevsime ve fizyolojik şartlara </a:t>
            </a:r>
            <a:r>
              <a:rPr lang="tr-TR" b="1" dirty="0" smtClean="0"/>
              <a:t>bağlıdır. </a:t>
            </a:r>
          </a:p>
          <a:p>
            <a:pPr algn="just" fontAlgn="auto">
              <a:spcAft>
                <a:spcPts val="0"/>
              </a:spcAft>
              <a:buFont typeface="Wingdings 2"/>
              <a:buNone/>
              <a:defRPr/>
            </a:pPr>
            <a:endParaRPr lang="tr-TR" b="1" dirty="0" smtClean="0"/>
          </a:p>
          <a:p>
            <a:pPr algn="just" fontAlgn="auto">
              <a:spcAft>
                <a:spcPts val="0"/>
              </a:spcAft>
              <a:buFont typeface="Wingdings 2"/>
              <a:buNone/>
              <a:defRPr/>
            </a:pPr>
            <a:r>
              <a:rPr lang="tr-TR" b="1" dirty="0" smtClean="0"/>
              <a:t>	Su sıcaklığı, balıkların solunum hızı, yem değerlendirme oranı, büyüme, davranış ve üreme gibi fizyolojik işlemlerini büyük ölçüde etkiler. </a:t>
            </a:r>
          </a:p>
          <a:p>
            <a:pPr algn="just" fontAlgn="auto">
              <a:spcAft>
                <a:spcPts val="0"/>
              </a:spcAft>
              <a:buFont typeface="Wingdings 2"/>
              <a:buNone/>
              <a:defRPr/>
            </a:pPr>
            <a:r>
              <a:rPr lang="tr-TR" b="1" dirty="0" smtClean="0"/>
              <a:t>	Su sıcaklığındaki 10 </a:t>
            </a:r>
            <a:r>
              <a:rPr lang="tr-TR" b="1" dirty="0" smtClean="0">
                <a:sym typeface="Symbol"/>
              </a:rPr>
              <a:t></a:t>
            </a:r>
            <a:r>
              <a:rPr lang="tr-TR" b="1" dirty="0" err="1" smtClean="0"/>
              <a:t>C’lik</a:t>
            </a:r>
            <a:r>
              <a:rPr lang="tr-TR" b="1" dirty="0" smtClean="0"/>
              <a:t> bir artış, kimyasal ve biyolojik reaksiyonlarda iki veya üç katlık artışa sebep olur.</a:t>
            </a:r>
            <a:endParaRPr lang="tr-TR" b="1" dirty="0"/>
          </a:p>
        </p:txBody>
      </p:sp>
      <p:pic>
        <p:nvPicPr>
          <p:cNvPr id="29700" name="Picture 4" descr="http://www.fendersi.org/wp-content/uploads/2012/11/Is%C4%B1-ve-S%C4%B1cakl%C4%B1k-Nedir-1-243x300-150x150.jpg"/>
          <p:cNvPicPr>
            <a:picLocks noChangeAspect="1" noChangeArrowheads="1"/>
          </p:cNvPicPr>
          <p:nvPr/>
        </p:nvPicPr>
        <p:blipFill>
          <a:blip r:embed="rId2"/>
          <a:srcRect/>
          <a:stretch>
            <a:fillRect/>
          </a:stretch>
        </p:blipFill>
        <p:spPr bwMode="auto">
          <a:xfrm>
            <a:off x="6929454" y="214290"/>
            <a:ext cx="1928816" cy="1571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3 Resim"/>
          <p:cNvPicPr/>
          <p:nvPr/>
        </p:nvPicPr>
        <p:blipFill>
          <a:blip r:embed="rId2" cstate="print"/>
          <a:srcRect/>
          <a:stretch>
            <a:fillRect/>
          </a:stretch>
        </p:blipFill>
        <p:spPr bwMode="auto">
          <a:xfrm>
            <a:off x="571472" y="285728"/>
            <a:ext cx="7929618" cy="6072230"/>
          </a:xfrm>
          <a:prstGeom prst="rect">
            <a:avLst/>
          </a:prstGeom>
          <a:ln>
            <a:solidFill>
              <a:schemeClr val="tx1"/>
            </a:solidFill>
          </a:ln>
          <a:effectLst>
            <a:softEdge rad="112500"/>
          </a:effectLst>
        </p:spPr>
      </p:pic>
      <p:sp>
        <p:nvSpPr>
          <p:cNvPr id="39939" name="4 Dikdörtgen"/>
          <p:cNvSpPr>
            <a:spLocks noChangeArrowheads="1"/>
          </p:cNvSpPr>
          <p:nvPr/>
        </p:nvSpPr>
        <p:spPr bwMode="auto">
          <a:xfrm>
            <a:off x="2571750" y="6396038"/>
            <a:ext cx="4459288" cy="461962"/>
          </a:xfrm>
          <a:prstGeom prst="rect">
            <a:avLst/>
          </a:prstGeom>
          <a:noFill/>
          <a:ln w="9525">
            <a:noFill/>
            <a:miter lim="800000"/>
            <a:headEnd/>
            <a:tailEnd/>
          </a:ln>
        </p:spPr>
        <p:txBody>
          <a:bodyPr wrap="none">
            <a:spAutoFit/>
          </a:bodyPr>
          <a:lstStyle/>
          <a:p>
            <a:r>
              <a:rPr lang="tr-TR" sz="2400" b="1"/>
              <a:t>Balık havuzlarında azot döngüsü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57188" y="571500"/>
            <a:ext cx="4643437" cy="5632450"/>
          </a:xfrm>
          <a:prstGeom prst="rect">
            <a:avLst/>
          </a:prstGeom>
          <a:noFill/>
          <a:ln w="9525">
            <a:noFill/>
            <a:miter lim="800000"/>
            <a:headEnd/>
            <a:tailEnd/>
          </a:ln>
          <a:effectLst/>
        </p:spPr>
        <p:txBody>
          <a:bodyPr anchor="ctr">
            <a:spAutoFit/>
          </a:bodyPr>
          <a:lstStyle/>
          <a:p>
            <a:pPr algn="just"/>
            <a:r>
              <a:rPr lang="tr-TR" b="1">
                <a:solidFill>
                  <a:srgbClr val="C00000"/>
                </a:solidFill>
                <a:latin typeface="Franklin Gothic Medium" pitchFamily="34" charset="0"/>
                <a:ea typeface="Calibri" pitchFamily="34" charset="0"/>
                <a:cs typeface="Times New Roman" pitchFamily="18" charset="0"/>
              </a:rPr>
              <a:t>15. Amonyak </a:t>
            </a:r>
          </a:p>
          <a:p>
            <a:pPr algn="just"/>
            <a:endParaRPr lang="tr-TR">
              <a:latin typeface="Franklin Gothic Medium" pitchFamily="34" charset="0"/>
              <a:ea typeface="Calibri" pitchFamily="34" charset="0"/>
            </a:endParaRPr>
          </a:p>
          <a:p>
            <a:pPr algn="just" eaLnBrk="0" hangingPunct="0">
              <a:buFont typeface="Arial" charset="0"/>
              <a:buChar char="•"/>
            </a:pPr>
            <a:r>
              <a:rPr lang="tr-TR">
                <a:solidFill>
                  <a:srgbClr val="C00000"/>
                </a:solidFill>
                <a:ea typeface="Calibri" pitchFamily="34" charset="0"/>
                <a:cs typeface="Times New Roman" pitchFamily="18" charset="0"/>
              </a:rPr>
              <a:t>Amonyak,</a:t>
            </a:r>
            <a:r>
              <a:rPr lang="tr-TR">
                <a:ea typeface="Calibri" pitchFamily="34" charset="0"/>
                <a:cs typeface="Times New Roman" pitchFamily="18" charset="0"/>
              </a:rPr>
              <a:t> su ürünleri yetiştiriciliğini tehdit eden en zehirli azot bileşiğidir. Amonyak, sulara balıkların metabolizma ürünü, tüketilmeyen yemler ve organik maddelerin parçalanması sonucu girer. </a:t>
            </a:r>
            <a:endParaRPr lang="tr-TR"/>
          </a:p>
          <a:p>
            <a:pPr algn="just" eaLnBrk="0" hangingPunct="0">
              <a:buFont typeface="Arial" charset="0"/>
              <a:buChar char="•"/>
            </a:pPr>
            <a:r>
              <a:rPr lang="tr-TR">
                <a:cs typeface="Calibri" pitchFamily="34" charset="0"/>
              </a:rPr>
              <a:t>Balıklar yoğun üretimde ve proteince zengin yemlerle beslendiğinde suda yüksek konsantrasyonda amonyak bulunabilir. Amonyak ve diğer metabolizma atıkları havuzlarda doğal işlemlerle, kapalı dolaşımlı sistemlerde ise biyolojik filtreler ile sudan uzaklaştırılır.</a:t>
            </a:r>
            <a:endParaRPr lang="tr-TR"/>
          </a:p>
          <a:p>
            <a:pPr algn="just" eaLnBrk="0" hangingPunct="0">
              <a:buFont typeface="Arial" charset="0"/>
              <a:buChar char="•"/>
            </a:pPr>
            <a:r>
              <a:rPr lang="tr-TR">
                <a:cs typeface="Calibri" pitchFamily="34" charset="0"/>
              </a:rPr>
              <a:t>Su ürünleri yetiştiricilik sistemlerinde tüketilmeyen yemler ve dışkılar azot kaynağı olduğundan her ikisinin de ayrışması karbondioksit, amonyak ve diğer inorganik besin elementlerinin serbest bırakılmasıyla sonuçlanır. </a:t>
            </a:r>
            <a:endParaRPr lang="tr-TR"/>
          </a:p>
        </p:txBody>
      </p:sp>
      <p:pic>
        <p:nvPicPr>
          <p:cNvPr id="40963" name="4 Resim"/>
          <p:cNvPicPr>
            <a:picLocks noChangeAspect="1" noChangeArrowheads="1"/>
          </p:cNvPicPr>
          <p:nvPr/>
        </p:nvPicPr>
        <p:blipFill>
          <a:blip r:embed="rId2"/>
          <a:srcRect/>
          <a:stretch>
            <a:fillRect/>
          </a:stretch>
        </p:blipFill>
        <p:spPr bwMode="auto">
          <a:xfrm>
            <a:off x="5214938" y="1143000"/>
            <a:ext cx="3695700" cy="4857750"/>
          </a:xfrm>
          <a:prstGeom prst="rect">
            <a:avLst/>
          </a:prstGeom>
          <a:noFill/>
          <a:ln w="9525">
            <a:noFill/>
            <a:miter lim="800000"/>
            <a:headEnd/>
            <a:tailEnd/>
          </a:ln>
        </p:spPr>
      </p:pic>
      <p:sp>
        <p:nvSpPr>
          <p:cNvPr id="40964" name="5 Dikdörtgen"/>
          <p:cNvSpPr>
            <a:spLocks noChangeArrowheads="1"/>
          </p:cNvSpPr>
          <p:nvPr/>
        </p:nvSpPr>
        <p:spPr bwMode="auto">
          <a:xfrm>
            <a:off x="4935538" y="6072188"/>
            <a:ext cx="4208462" cy="369887"/>
          </a:xfrm>
          <a:prstGeom prst="rect">
            <a:avLst/>
          </a:prstGeom>
          <a:noFill/>
          <a:ln w="9525">
            <a:noFill/>
            <a:miter lim="800000"/>
            <a:headEnd/>
            <a:tailEnd/>
          </a:ln>
        </p:spPr>
        <p:txBody>
          <a:bodyPr wrap="none">
            <a:spAutoFit/>
          </a:bodyPr>
          <a:lstStyle/>
          <a:p>
            <a:r>
              <a:rPr lang="tr-TR"/>
              <a:t>Amonyağın pH ve sıcaklığa bağlı değişimi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642938" y="214313"/>
            <a:ext cx="8215312" cy="1570037"/>
          </a:xfrm>
          <a:prstGeom prst="rect">
            <a:avLst/>
          </a:prstGeom>
          <a:noFill/>
          <a:ln w="9525">
            <a:noFill/>
            <a:miter lim="800000"/>
            <a:headEnd/>
            <a:tailEnd/>
          </a:ln>
        </p:spPr>
        <p:txBody>
          <a:bodyPr anchor="ctr">
            <a:spAutoFit/>
          </a:bodyPr>
          <a:lstStyle/>
          <a:p>
            <a:pPr algn="just"/>
            <a:r>
              <a:rPr lang="tr-TR" sz="2400">
                <a:latin typeface="Times New Roman" pitchFamily="18" charset="0"/>
                <a:ea typeface="Calibri" pitchFamily="34" charset="0"/>
                <a:cs typeface="Times New Roman" pitchFamily="18" charset="0"/>
              </a:rPr>
              <a:t>Sedimentteki nitrat, amonyum ve moleküler azotun suya geçişinde, yalnızca difüzyon değil canlıların sedimenti karıştırmalarının da payı bulunmaktadır. Azotlu bileşiklerin sedimentteki değişimi şekil ’de sunulmuştur.</a:t>
            </a:r>
            <a:endParaRPr lang="tr-TR" sz="2400">
              <a:latin typeface="Arial" charset="0"/>
              <a:ea typeface="Calibri" pitchFamily="34" charset="0"/>
            </a:endParaRPr>
          </a:p>
        </p:txBody>
      </p:sp>
      <p:pic>
        <p:nvPicPr>
          <p:cNvPr id="5" name="4 Resim" descr="azot"/>
          <p:cNvPicPr/>
          <p:nvPr/>
        </p:nvPicPr>
        <p:blipFill>
          <a:blip r:embed="rId2" cstate="print"/>
          <a:srcRect/>
          <a:stretch>
            <a:fillRect/>
          </a:stretch>
        </p:blipFill>
        <p:spPr bwMode="auto">
          <a:xfrm>
            <a:off x="928662" y="1857364"/>
            <a:ext cx="7643866" cy="5000636"/>
          </a:xfrm>
          <a:prstGeom prst="round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85750" y="285750"/>
            <a:ext cx="8643938" cy="2954338"/>
          </a:xfrm>
          <a:prstGeom prst="rect">
            <a:avLst/>
          </a:prstGeom>
          <a:noFill/>
          <a:ln w="9525">
            <a:noFill/>
            <a:miter lim="800000"/>
            <a:headEnd/>
            <a:tailEnd/>
          </a:ln>
        </p:spPr>
        <p:txBody>
          <a:bodyPr anchor="ctr">
            <a:spAutoFit/>
          </a:bodyPr>
          <a:lstStyle/>
          <a:p>
            <a:pPr algn="just"/>
            <a:r>
              <a:rPr lang="tr-TR" sz="2400" b="1">
                <a:solidFill>
                  <a:srgbClr val="C00000"/>
                </a:solidFill>
                <a:latin typeface="Times New Roman" pitchFamily="18" charset="0"/>
                <a:ea typeface="Calibri" pitchFamily="34" charset="0"/>
                <a:cs typeface="Times New Roman" pitchFamily="18" charset="0"/>
              </a:rPr>
              <a:t>16. Nitrit </a:t>
            </a:r>
          </a:p>
          <a:p>
            <a:pPr algn="just"/>
            <a:endParaRPr lang="tr-TR">
              <a:latin typeface="Arial" charset="0"/>
              <a:ea typeface="Calibri" pitchFamily="34" charset="0"/>
            </a:endParaRPr>
          </a:p>
          <a:p>
            <a:pPr algn="just" eaLnBrk="0" hangingPunct="0"/>
            <a:r>
              <a:rPr lang="tr-TR">
                <a:latin typeface="Times New Roman" pitchFamily="18" charset="0"/>
                <a:ea typeface="Calibri" pitchFamily="34" charset="0"/>
                <a:cs typeface="Times New Roman" pitchFamily="18" charset="0"/>
              </a:rPr>
              <a:t>Nitrit, nitrifikasyon ve denitrifikasyon reaksiyonlarında ara ürün olduğundan sularda amonyak ve nitrata göre daha düşük oranlarda bulunmaktadır. Ancak yoğun balık yetiştiriciliğinin yapıldığı tekrar dolaşımlı sistemlerde oldukça fazla zehir etkisi gösterebilir. Nitrit suda; fitoplankton ölümleri veya herbisitlerle su bitkilerinin öldürülmesini takiben, amonyak konsantrasyonlarındaki ani artışlardan sonra birikebilir. </a:t>
            </a:r>
            <a:r>
              <a:rPr lang="tr-TR"/>
              <a:t>Nitrit balıklar için toksiktir; hemoglobini kahverenkli methemoglobine dönüştürerek oksijen transferini engeller ve kahverengi kan hastalığına neden olur. </a:t>
            </a:r>
          </a:p>
          <a:p>
            <a:pPr algn="just" eaLnBrk="0" hangingPunct="0"/>
            <a:endParaRPr lang="tr-TR">
              <a:latin typeface="Arial" charset="0"/>
            </a:endParaRPr>
          </a:p>
        </p:txBody>
      </p:sp>
      <p:pic>
        <p:nvPicPr>
          <p:cNvPr id="5" name="4 Resim"/>
          <p:cNvPicPr/>
          <p:nvPr/>
        </p:nvPicPr>
        <p:blipFill>
          <a:blip r:embed="rId2"/>
          <a:srcRect/>
          <a:stretch>
            <a:fillRect/>
          </a:stretch>
        </p:blipFill>
        <p:spPr bwMode="auto">
          <a:xfrm>
            <a:off x="1428750" y="2928938"/>
            <a:ext cx="6429375" cy="3571875"/>
          </a:xfrm>
          <a:prstGeom prst="rect">
            <a:avLst/>
          </a:prstGeom>
          <a:ln>
            <a:noFill/>
          </a:ln>
          <a:effectLst>
            <a:outerShdw blurRad="292100" dist="139700" dir="2700000" algn="tl" rotWithShape="0">
              <a:srgbClr val="333333">
                <a:alpha val="65000"/>
              </a:srgbClr>
            </a:outerShdw>
          </a:effectLst>
        </p:spPr>
      </p:pic>
      <p:sp>
        <p:nvSpPr>
          <p:cNvPr id="43012" name="Rectangle 2"/>
          <p:cNvSpPr>
            <a:spLocks noChangeArrowheads="1"/>
          </p:cNvSpPr>
          <p:nvPr/>
        </p:nvSpPr>
        <p:spPr bwMode="auto">
          <a:xfrm>
            <a:off x="1571625" y="6550025"/>
            <a:ext cx="6215063" cy="307975"/>
          </a:xfrm>
          <a:prstGeom prst="rect">
            <a:avLst/>
          </a:prstGeom>
          <a:noFill/>
          <a:ln w="9525">
            <a:noFill/>
            <a:miter lim="800000"/>
            <a:headEnd/>
            <a:tailEnd/>
          </a:ln>
        </p:spPr>
        <p:txBody>
          <a:bodyPr anchor="ctr">
            <a:spAutoFit/>
          </a:bodyPr>
          <a:lstStyle/>
          <a:p>
            <a:pPr algn="ctr"/>
            <a:r>
              <a:rPr lang="tr-TR" sz="1400">
                <a:latin typeface="Times New Roman" pitchFamily="18" charset="0"/>
                <a:ea typeface="Calibri" pitchFamily="34" charset="0"/>
                <a:cs typeface="Times New Roman" pitchFamily="18" charset="0"/>
              </a:rPr>
              <a:t>Havuz suyunda toplam amonyak konsantrasyonundaki ani artışa bağlı sonuçlar        </a:t>
            </a:r>
            <a:endParaRPr lang="tr-TR" sz="1400">
              <a:latin typeface="Arial" charset="0"/>
              <a:ea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285750" y="214313"/>
            <a:ext cx="8286750" cy="3416300"/>
          </a:xfrm>
          <a:prstGeom prst="rect">
            <a:avLst/>
          </a:prstGeom>
          <a:noFill/>
          <a:ln w="9525">
            <a:noFill/>
            <a:miter lim="800000"/>
            <a:headEnd/>
            <a:tailEnd/>
          </a:ln>
        </p:spPr>
        <p:txBody>
          <a:bodyPr anchor="ctr">
            <a:spAutoFit/>
          </a:bodyPr>
          <a:lstStyle/>
          <a:p>
            <a:pPr algn="just"/>
            <a:r>
              <a:rPr lang="tr-TR" sz="2400" b="1">
                <a:solidFill>
                  <a:srgbClr val="C00000"/>
                </a:solidFill>
                <a:latin typeface="Times New Roman" pitchFamily="18" charset="0"/>
                <a:ea typeface="Calibri" pitchFamily="34" charset="0"/>
                <a:cs typeface="Times New Roman" pitchFamily="18" charset="0"/>
              </a:rPr>
              <a:t>17. Nitrat</a:t>
            </a:r>
            <a:endParaRPr lang="tr-TR" sz="2400">
              <a:solidFill>
                <a:srgbClr val="C00000"/>
              </a:solidFill>
              <a:latin typeface="Times New Roman" pitchFamily="18" charset="0"/>
              <a:ea typeface="Calibri" pitchFamily="34" charset="0"/>
              <a:cs typeface="Times New Roman" pitchFamily="18" charset="0"/>
            </a:endParaRPr>
          </a:p>
          <a:p>
            <a:pPr algn="just" eaLnBrk="0" hangingPunct="0"/>
            <a:endParaRPr lang="tr-TR" sz="2400">
              <a:latin typeface="Times New Roman" pitchFamily="18" charset="0"/>
              <a:ea typeface="Calibri" pitchFamily="34" charset="0"/>
              <a:cs typeface="Times New Roman" pitchFamily="18" charset="0"/>
            </a:endParaRPr>
          </a:p>
          <a:p>
            <a:pPr algn="just" eaLnBrk="0" hangingPunct="0"/>
            <a:r>
              <a:rPr lang="tr-TR" sz="2400">
                <a:latin typeface="Times New Roman" pitchFamily="18" charset="0"/>
                <a:ea typeface="Calibri" pitchFamily="34" charset="0"/>
                <a:cs typeface="Times New Roman" pitchFamily="18" charset="0"/>
              </a:rPr>
              <a:t>	Azotlu bileşiklerden nitratın su ürünlerine zararlı etkisi diğer azot bileşiklerine göre daha azdır. Bununla birlikte yüksek nitrat konsantrasyonları, balıkların osmoregülasyon sistemini, oksijen taşınımını olumsuz etkileyebilir; sucul ortamlarda ise ötrofikasyona ve alg patlamalarına yol açar. Su ürünleri yetiştiriciliğinde, sudaki nitrat düzeyi 0-3 mg/L arasında olmalıdır.	    </a:t>
            </a:r>
            <a:endParaRPr lang="tr-TR" sz="2400">
              <a:latin typeface="Arial" charset="0"/>
              <a:ea typeface="Calibri" pitchFamily="34" charset="0"/>
            </a:endParaRPr>
          </a:p>
        </p:txBody>
      </p:sp>
      <p:sp>
        <p:nvSpPr>
          <p:cNvPr id="44035" name="Rectangle 2"/>
          <p:cNvSpPr>
            <a:spLocks noChangeArrowheads="1"/>
          </p:cNvSpPr>
          <p:nvPr/>
        </p:nvSpPr>
        <p:spPr bwMode="auto">
          <a:xfrm>
            <a:off x="214313" y="3786188"/>
            <a:ext cx="8215312" cy="2308225"/>
          </a:xfrm>
          <a:prstGeom prst="rect">
            <a:avLst/>
          </a:prstGeom>
          <a:noFill/>
          <a:ln w="9525">
            <a:noFill/>
            <a:miter lim="800000"/>
            <a:headEnd/>
            <a:tailEnd/>
          </a:ln>
        </p:spPr>
        <p:txBody>
          <a:bodyPr anchor="ctr">
            <a:spAutoFit/>
          </a:bodyPr>
          <a:lstStyle/>
          <a:p>
            <a:r>
              <a:rPr lang="tr-TR" sz="2400" b="1">
                <a:solidFill>
                  <a:srgbClr val="C00000"/>
                </a:solidFill>
                <a:latin typeface="Times New Roman" pitchFamily="18" charset="0"/>
                <a:ea typeface="Calibri" pitchFamily="34" charset="0"/>
                <a:cs typeface="Times New Roman" pitchFamily="18" charset="0"/>
              </a:rPr>
              <a:t>18. Fosfor</a:t>
            </a:r>
            <a:endParaRPr lang="tr-TR" sz="2400">
              <a:solidFill>
                <a:srgbClr val="C00000"/>
              </a:solidFill>
              <a:latin typeface="Times New Roman" pitchFamily="18" charset="0"/>
              <a:ea typeface="Calibri" pitchFamily="34" charset="0"/>
              <a:cs typeface="Times New Roman" pitchFamily="18" charset="0"/>
            </a:endParaRPr>
          </a:p>
          <a:p>
            <a:pPr algn="just" eaLnBrk="0" hangingPunct="0"/>
            <a:r>
              <a:rPr lang="tr-TR" sz="2400">
                <a:latin typeface="Times New Roman" pitchFamily="18" charset="0"/>
                <a:ea typeface="Calibri" pitchFamily="34" charset="0"/>
                <a:cs typeface="Times New Roman" pitchFamily="18" charset="0"/>
              </a:rPr>
              <a:t>Doğal sularda fosfor, inorganik ve organik fosfatlar (PO</a:t>
            </a:r>
            <a:r>
              <a:rPr lang="tr-TR" sz="2400" baseline="-30000">
                <a:latin typeface="Times New Roman" pitchFamily="18" charset="0"/>
                <a:ea typeface="Calibri" pitchFamily="34" charset="0"/>
                <a:cs typeface="Times New Roman" pitchFamily="18" charset="0"/>
              </a:rPr>
              <a:t>4</a:t>
            </a:r>
            <a:r>
              <a:rPr lang="tr-TR" sz="2400">
                <a:latin typeface="Times New Roman" pitchFamily="18" charset="0"/>
                <a:ea typeface="Calibri" pitchFamily="34" charset="0"/>
                <a:cs typeface="Times New Roman" pitchFamily="18" charset="0"/>
              </a:rPr>
              <a:t>) halinde bulunur. Fosfor, canlı protoplazmanın yaklaşık % 2’sini oluşturduğundan yetersizliğinde, özellikle fotosentezle üretim yapan ototrof canlıların dolayısıyla heterotrof canlıların büyümesi sınırlanır. Fosfor suda pek çok formda bulunur. </a:t>
            </a:r>
            <a:endParaRPr lang="tr-TR" sz="2400">
              <a:latin typeface="Arial" charset="0"/>
              <a:ea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214313"/>
            <a:ext cx="8686800" cy="2357437"/>
          </a:xfrm>
        </p:spPr>
        <p:txBody>
          <a:bodyPr>
            <a:normAutofit fontScale="77500" lnSpcReduction="20000"/>
          </a:bodyPr>
          <a:lstStyle/>
          <a:p>
            <a:pPr algn="just" fontAlgn="auto">
              <a:spcAft>
                <a:spcPts val="0"/>
              </a:spcAft>
              <a:buFont typeface="Wingdings 2"/>
              <a:buNone/>
              <a:defRPr/>
            </a:pPr>
            <a:r>
              <a:rPr lang="tr-TR" dirty="0" smtClean="0"/>
              <a:t>	</a:t>
            </a:r>
            <a:r>
              <a:rPr lang="tr-TR" sz="2900" dirty="0" smtClean="0"/>
              <a:t>	Organik fosfor canlı organizmalar ve onların </a:t>
            </a:r>
            <a:r>
              <a:rPr lang="tr-TR" sz="2900" dirty="0" err="1" smtClean="0"/>
              <a:t>partiküler</a:t>
            </a:r>
            <a:r>
              <a:rPr lang="tr-TR" sz="2900" dirty="0" smtClean="0"/>
              <a:t> artıklarından köken alırken, çözünmüş fosfor; inorganik </a:t>
            </a:r>
            <a:r>
              <a:rPr lang="tr-TR" sz="2900" dirty="0" err="1" smtClean="0"/>
              <a:t>ortofosfat</a:t>
            </a:r>
            <a:r>
              <a:rPr lang="tr-TR" sz="2900" dirty="0" smtClean="0"/>
              <a:t> (H</a:t>
            </a:r>
            <a:r>
              <a:rPr lang="tr-TR" sz="2900" baseline="-25000" dirty="0" smtClean="0"/>
              <a:t>2</a:t>
            </a:r>
            <a:r>
              <a:rPr lang="tr-TR" sz="2900" dirty="0" smtClean="0"/>
              <a:t>PO</a:t>
            </a:r>
            <a:r>
              <a:rPr lang="tr-TR" sz="2900" baseline="-25000" dirty="0" smtClean="0"/>
              <a:t>4</a:t>
            </a:r>
            <a:r>
              <a:rPr lang="tr-TR" sz="2900" baseline="30000" dirty="0" smtClean="0"/>
              <a:t>-</a:t>
            </a:r>
            <a:r>
              <a:rPr lang="tr-TR" sz="2900" dirty="0" smtClean="0"/>
              <a:t> veya HPO</a:t>
            </a:r>
            <a:r>
              <a:rPr lang="tr-TR" sz="2900" baseline="-25000" dirty="0" smtClean="0"/>
              <a:t>4</a:t>
            </a:r>
            <a:r>
              <a:rPr lang="tr-TR" sz="2900" baseline="30000" dirty="0" smtClean="0"/>
              <a:t>-2</a:t>
            </a:r>
            <a:r>
              <a:rPr lang="tr-TR" sz="2900" dirty="0" smtClean="0"/>
              <a:t>) ve çözünmüş organik madde ile birleşmiş fosforu kapsar. Ayrıca askıdaki mineral toprak partikülleri de fosfor içerir. </a:t>
            </a:r>
            <a:r>
              <a:rPr lang="tr-TR" sz="2900" dirty="0" err="1" smtClean="0"/>
              <a:t>Partiküler</a:t>
            </a:r>
            <a:r>
              <a:rPr lang="tr-TR" sz="2900" dirty="0" smtClean="0"/>
              <a:t> fosfor havuz tabanına çöker ve sedimentin bir parçası haline gelir. </a:t>
            </a:r>
            <a:r>
              <a:rPr lang="tr-TR" sz="2900" dirty="0" err="1" smtClean="0"/>
              <a:t>Ortofosfat</a:t>
            </a:r>
            <a:r>
              <a:rPr lang="tr-TR" sz="2900" dirty="0" smtClean="0"/>
              <a:t> suda kalsiyum fosfat olarak çöker; asidik sedimentte demir ve alüminyum bileşikleri tarafından kuvvetli bir şekilde </a:t>
            </a:r>
            <a:r>
              <a:rPr lang="tr-TR" sz="2900" dirty="0" err="1" smtClean="0"/>
              <a:t>absorbe</a:t>
            </a:r>
            <a:r>
              <a:rPr lang="tr-TR" sz="2900" dirty="0" smtClean="0"/>
              <a:t> edilir.</a:t>
            </a:r>
          </a:p>
          <a:p>
            <a:pPr fontAlgn="auto">
              <a:spcAft>
                <a:spcPts val="0"/>
              </a:spcAft>
              <a:buFont typeface="Wingdings 2"/>
              <a:buNone/>
              <a:defRPr/>
            </a:pPr>
            <a:endParaRPr lang="tr-TR" dirty="0"/>
          </a:p>
        </p:txBody>
      </p:sp>
      <p:pic>
        <p:nvPicPr>
          <p:cNvPr id="4" name="3 Resim"/>
          <p:cNvPicPr/>
          <p:nvPr/>
        </p:nvPicPr>
        <p:blipFill>
          <a:blip r:embed="rId2" cstate="print"/>
          <a:srcRect/>
          <a:stretch>
            <a:fillRect/>
          </a:stretch>
        </p:blipFill>
        <p:spPr bwMode="auto">
          <a:xfrm>
            <a:off x="785786" y="2500306"/>
            <a:ext cx="8001056" cy="4071966"/>
          </a:xfrm>
          <a:prstGeom prst="rect">
            <a:avLst/>
          </a:prstGeom>
          <a:ln>
            <a:noFill/>
          </a:ln>
          <a:effectLst>
            <a:softEdge rad="112500"/>
          </a:effectLst>
        </p:spPr>
      </p:pic>
      <p:sp>
        <p:nvSpPr>
          <p:cNvPr id="5" name="4 Dikdörtgen"/>
          <p:cNvSpPr/>
          <p:nvPr/>
        </p:nvSpPr>
        <p:spPr>
          <a:xfrm>
            <a:off x="1857375" y="6488113"/>
            <a:ext cx="6858000" cy="369887"/>
          </a:xfrm>
          <a:prstGeom prst="rect">
            <a:avLst/>
          </a:prstGeom>
        </p:spPr>
        <p:txBody>
          <a:bodyPr>
            <a:spAutoFit/>
          </a:bodyPr>
          <a:lstStyle/>
          <a:p>
            <a:pPr algn="ctr" fontAlgn="auto">
              <a:spcBef>
                <a:spcPts val="0"/>
              </a:spcBef>
              <a:spcAft>
                <a:spcPts val="0"/>
              </a:spcAft>
              <a:defRPr/>
            </a:pPr>
            <a:r>
              <a:rPr lang="tr-TR" dirty="0">
                <a:latin typeface="+mj-lt"/>
                <a:cs typeface="+mn-cs"/>
              </a:rPr>
              <a:t>Su ürünleri yetiştiriciliği yapılan havuzlarda fosfor döngüsü </a:t>
            </a:r>
            <a:endParaRPr lang="tr-TR" dirty="0">
              <a:latin typeface="+mj-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14313" y="357188"/>
            <a:ext cx="3357562" cy="461962"/>
          </a:xfrm>
          <a:prstGeom prst="rect">
            <a:avLst/>
          </a:prstGeom>
          <a:noFill/>
          <a:ln w="9525">
            <a:noFill/>
            <a:miter lim="800000"/>
            <a:headEnd/>
            <a:tailEnd/>
          </a:ln>
        </p:spPr>
        <p:txBody>
          <a:bodyPr anchor="ctr">
            <a:spAutoFit/>
          </a:bodyPr>
          <a:lstStyle/>
          <a:p>
            <a:pPr algn="just"/>
            <a:r>
              <a:rPr lang="tr-TR" sz="2400" b="1">
                <a:solidFill>
                  <a:srgbClr val="C00000"/>
                </a:solidFill>
                <a:latin typeface="Times New Roman" pitchFamily="18" charset="0"/>
                <a:ea typeface="Calibri" pitchFamily="34" charset="0"/>
                <a:cs typeface="Times New Roman" pitchFamily="18" charset="0"/>
              </a:rPr>
              <a:t>19. Hidrojen Sülfür</a:t>
            </a:r>
            <a:endParaRPr lang="tr-TR" sz="2400">
              <a:solidFill>
                <a:srgbClr val="C00000"/>
              </a:solidFill>
              <a:latin typeface="Arial" charset="0"/>
              <a:ea typeface="Calibri" pitchFamily="34" charset="0"/>
            </a:endParaRPr>
          </a:p>
        </p:txBody>
      </p:sp>
      <p:sp>
        <p:nvSpPr>
          <p:cNvPr id="53250" name="Rectangle 2"/>
          <p:cNvSpPr>
            <a:spLocks noChangeArrowheads="1"/>
          </p:cNvSpPr>
          <p:nvPr/>
        </p:nvSpPr>
        <p:spPr bwMode="auto">
          <a:xfrm>
            <a:off x="285750" y="785813"/>
            <a:ext cx="3929063" cy="5848350"/>
          </a:xfrm>
          <a:prstGeom prst="rect">
            <a:avLst/>
          </a:prstGeom>
          <a:noFill/>
          <a:ln w="9525">
            <a:noFill/>
            <a:miter lim="800000"/>
            <a:headEnd/>
            <a:tailEnd/>
          </a:ln>
          <a:effectLst/>
        </p:spPr>
        <p:txBody>
          <a:bodyPr anchor="ctr">
            <a:spAutoFit/>
          </a:bodyPr>
          <a:lstStyle/>
          <a:p>
            <a:pPr algn="just"/>
            <a:r>
              <a:rPr lang="tr-TR" sz="1700">
                <a:latin typeface="Franklin Gothic Medium" pitchFamily="34" charset="0"/>
                <a:ea typeface="Calibri" pitchFamily="34" charset="0"/>
                <a:cs typeface="Times New Roman" pitchFamily="18" charset="0"/>
              </a:rPr>
              <a:t>Hidrojen sülfür, içinde kükürt bulunan organik moleküllerin oksijensiz koşullarda heterotrof bakterilerce parçalanması sonucu meydana gelir. Ayrıca sülfat ve sülfit gibi anorganik bileşiklerin oksijensiz şartlarda heterotrof bakterilerce parçalanması sonucu da oluşabilir. Çürük yumurta kokusundaki hidrojen sülfür gazı (H</a:t>
            </a:r>
            <a:r>
              <a:rPr lang="tr-TR" sz="1700" baseline="-25000">
                <a:latin typeface="Franklin Gothic Medium" pitchFamily="34" charset="0"/>
                <a:ea typeface="Calibri" pitchFamily="34" charset="0"/>
                <a:cs typeface="Times New Roman" pitchFamily="18" charset="0"/>
              </a:rPr>
              <a:t>2</a:t>
            </a:r>
            <a:r>
              <a:rPr lang="tr-TR" sz="1700">
                <a:latin typeface="Franklin Gothic Medium" pitchFamily="34" charset="0"/>
                <a:ea typeface="Calibri" pitchFamily="34" charset="0"/>
                <a:cs typeface="Times New Roman" pitchFamily="18" charset="0"/>
              </a:rPr>
              <a:t>S) balıklar için çok zehirlidir. Oksijence fakir havuz tabanı ve birikime uğramış organik madde uygun koşullarda hidrojen sülfürü serbest bırakabilir. Yoğun besleme yapılan ağ kafeslerin tabanında tüketilmeyerek biriken yemler ve balık dışkıları da oksijen eksikliğinde hidrojen sülfür gazı oluşumunu körükler. Hidrojen sülfürün zehir etkisi pH’ya bağlı olarak değişir. Asidik karakterde bir gaz olan H</a:t>
            </a:r>
            <a:r>
              <a:rPr lang="tr-TR" sz="1700" baseline="-25000">
                <a:latin typeface="Franklin Gothic Medium" pitchFamily="34" charset="0"/>
                <a:ea typeface="Calibri" pitchFamily="34" charset="0"/>
                <a:cs typeface="Times New Roman" pitchFamily="18" charset="0"/>
              </a:rPr>
              <a:t>2</a:t>
            </a:r>
            <a:r>
              <a:rPr lang="tr-TR" sz="1700">
                <a:latin typeface="Franklin Gothic Medium" pitchFamily="34" charset="0"/>
                <a:ea typeface="Calibri" pitchFamily="34" charset="0"/>
                <a:cs typeface="Times New Roman" pitchFamily="18" charset="0"/>
              </a:rPr>
              <a:t>S bazik ortamda nötralize edilir; pH değeri arttıkça H</a:t>
            </a:r>
            <a:r>
              <a:rPr lang="tr-TR" sz="1700" baseline="-25000">
                <a:latin typeface="Franklin Gothic Medium" pitchFamily="34" charset="0"/>
                <a:ea typeface="Calibri" pitchFamily="34" charset="0"/>
                <a:cs typeface="Times New Roman" pitchFamily="18" charset="0"/>
              </a:rPr>
              <a:t>2</a:t>
            </a:r>
            <a:r>
              <a:rPr lang="tr-TR" sz="1700">
                <a:latin typeface="Franklin Gothic Medium" pitchFamily="34" charset="0"/>
                <a:ea typeface="Calibri" pitchFamily="34" charset="0"/>
                <a:cs typeface="Times New Roman" pitchFamily="18" charset="0"/>
              </a:rPr>
              <a:t>S’in zehirliliği azalır.  </a:t>
            </a:r>
            <a:endParaRPr lang="tr-TR" sz="1700">
              <a:latin typeface="Franklin Gothic Medium" pitchFamily="34" charset="0"/>
              <a:ea typeface="Calibri" pitchFamily="34" charset="0"/>
            </a:endParaRPr>
          </a:p>
        </p:txBody>
      </p:sp>
      <p:graphicFrame>
        <p:nvGraphicFramePr>
          <p:cNvPr id="6" name="5 Tablo"/>
          <p:cNvGraphicFramePr>
            <a:graphicFrameLocks noGrp="1"/>
          </p:cNvGraphicFramePr>
          <p:nvPr/>
        </p:nvGraphicFramePr>
        <p:xfrm>
          <a:off x="4357688" y="571500"/>
          <a:ext cx="4786315" cy="5854418"/>
        </p:xfrm>
        <a:graphic>
          <a:graphicData uri="http://schemas.openxmlformats.org/drawingml/2006/table">
            <a:tbl>
              <a:tblPr>
                <a:tableStyleId>{9D7B26C5-4107-4FEC-AEDC-1716B250A1EF}</a:tableStyleId>
              </a:tblPr>
              <a:tblGrid>
                <a:gridCol w="854601"/>
                <a:gridCol w="919276"/>
                <a:gridCol w="450700"/>
                <a:gridCol w="682580"/>
                <a:gridCol w="784416"/>
                <a:gridCol w="1094742"/>
              </a:tblGrid>
              <a:tr h="458912">
                <a:tc gridSpan="6">
                  <a:txBody>
                    <a:bodyPr/>
                    <a:lstStyle/>
                    <a:p>
                      <a:pPr algn="ctr">
                        <a:lnSpc>
                          <a:spcPct val="115000"/>
                        </a:lnSpc>
                        <a:spcAft>
                          <a:spcPts val="0"/>
                        </a:spcAft>
                      </a:pPr>
                      <a:r>
                        <a:rPr lang="tr-TR" sz="1600" dirty="0"/>
                        <a:t>Sıcaklık (</a:t>
                      </a:r>
                      <a:r>
                        <a:rPr lang="tr-TR" sz="1600" baseline="30000" dirty="0" err="1"/>
                        <a:t>o</a:t>
                      </a:r>
                      <a:r>
                        <a:rPr lang="tr-TR" sz="1600" dirty="0" err="1"/>
                        <a:t>C</a:t>
                      </a:r>
                      <a:r>
                        <a:rPr lang="tr-TR" sz="1600" dirty="0"/>
                        <a:t>)</a:t>
                      </a:r>
                      <a:endParaRPr lang="tr-TR" sz="1600" dirty="0">
                        <a:latin typeface="Calibri"/>
                        <a:ea typeface="Calibri"/>
                        <a:cs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89894">
                <a:tc>
                  <a:txBody>
                    <a:bodyPr/>
                    <a:lstStyle/>
                    <a:p>
                      <a:pPr>
                        <a:lnSpc>
                          <a:spcPct val="115000"/>
                        </a:lnSpc>
                        <a:spcAft>
                          <a:spcPts val="0"/>
                        </a:spcAft>
                      </a:pPr>
                      <a:r>
                        <a:rPr lang="tr-TR" sz="1600"/>
                        <a:t>       pH</a:t>
                      </a:r>
                      <a:endParaRPr lang="tr-TR" sz="1600">
                        <a:latin typeface="Calibri"/>
                        <a:ea typeface="Calibri"/>
                        <a:cs typeface="Times New Roman"/>
                      </a:endParaRPr>
                    </a:p>
                  </a:txBody>
                  <a:tcPr marL="68580" marR="68580" marT="0" marB="0"/>
                </a:tc>
                <a:tc>
                  <a:txBody>
                    <a:bodyPr/>
                    <a:lstStyle/>
                    <a:p>
                      <a:pPr algn="ctr">
                        <a:lnSpc>
                          <a:spcPct val="115000"/>
                        </a:lnSpc>
                        <a:spcAft>
                          <a:spcPts val="0"/>
                        </a:spcAft>
                      </a:pPr>
                      <a:r>
                        <a:rPr lang="tr-TR" sz="1600"/>
                        <a:t>16</a:t>
                      </a:r>
                      <a:endParaRPr lang="tr-TR" sz="1600">
                        <a:latin typeface="Calibri"/>
                        <a:ea typeface="Calibri"/>
                        <a:cs typeface="Times New Roman"/>
                      </a:endParaRPr>
                    </a:p>
                  </a:txBody>
                  <a:tcPr marL="68580" marR="68580" marT="0" marB="0"/>
                </a:tc>
                <a:tc>
                  <a:txBody>
                    <a:bodyPr/>
                    <a:lstStyle/>
                    <a:p>
                      <a:pPr algn="ctr">
                        <a:lnSpc>
                          <a:spcPct val="115000"/>
                        </a:lnSpc>
                        <a:spcAft>
                          <a:spcPts val="0"/>
                        </a:spcAft>
                      </a:pPr>
                      <a:r>
                        <a:rPr lang="tr-TR" sz="1600"/>
                        <a:t>20</a:t>
                      </a:r>
                      <a:endParaRPr lang="tr-TR" sz="1600">
                        <a:latin typeface="Calibri"/>
                        <a:ea typeface="Calibri"/>
                        <a:cs typeface="Times New Roman"/>
                      </a:endParaRPr>
                    </a:p>
                  </a:txBody>
                  <a:tcPr marL="68580" marR="68580" marT="0" marB="0"/>
                </a:tc>
                <a:tc>
                  <a:txBody>
                    <a:bodyPr/>
                    <a:lstStyle/>
                    <a:p>
                      <a:pPr algn="ctr">
                        <a:lnSpc>
                          <a:spcPct val="115000"/>
                        </a:lnSpc>
                        <a:spcAft>
                          <a:spcPts val="0"/>
                        </a:spcAft>
                      </a:pPr>
                      <a:r>
                        <a:rPr lang="tr-TR" sz="1600"/>
                        <a:t>24</a:t>
                      </a:r>
                      <a:endParaRPr lang="tr-TR" sz="1600">
                        <a:latin typeface="Calibri"/>
                        <a:ea typeface="Calibri"/>
                        <a:cs typeface="Times New Roman"/>
                      </a:endParaRPr>
                    </a:p>
                  </a:txBody>
                  <a:tcPr marL="68580" marR="68580" marT="0" marB="0"/>
                </a:tc>
                <a:tc>
                  <a:txBody>
                    <a:bodyPr/>
                    <a:lstStyle/>
                    <a:p>
                      <a:pPr algn="ctr">
                        <a:lnSpc>
                          <a:spcPct val="115000"/>
                        </a:lnSpc>
                        <a:spcAft>
                          <a:spcPts val="0"/>
                        </a:spcAft>
                      </a:pPr>
                      <a:r>
                        <a:rPr lang="tr-TR" sz="1600" dirty="0"/>
                        <a:t>28</a:t>
                      </a:r>
                      <a:endParaRPr lang="tr-TR" sz="1600" dirty="0">
                        <a:latin typeface="Calibri"/>
                        <a:ea typeface="Calibri"/>
                        <a:cs typeface="Times New Roman"/>
                      </a:endParaRPr>
                    </a:p>
                  </a:txBody>
                  <a:tcPr marL="68580" marR="68580" marT="0" marB="0"/>
                </a:tc>
                <a:tc>
                  <a:txBody>
                    <a:bodyPr/>
                    <a:lstStyle/>
                    <a:p>
                      <a:pPr algn="ctr">
                        <a:lnSpc>
                          <a:spcPct val="115000"/>
                        </a:lnSpc>
                        <a:spcAft>
                          <a:spcPts val="0"/>
                        </a:spcAft>
                      </a:pPr>
                      <a:r>
                        <a:rPr lang="tr-TR" sz="1600"/>
                        <a:t>32</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5,0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99,3</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99,2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99,1</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98,9</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98,9</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5,5</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97,7</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97,4</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97,1</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96,7</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96,3</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6,0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93,2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92,3</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91,4</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90,3</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89,1</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6,5</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81,2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80,2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77,0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74,6</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72,1</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7,0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57,7</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54,6</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51,4</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48,2</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45,0</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7,5</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30,1</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27,5</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25,0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22,7</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20,6</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8,0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12,0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10,7</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8,8</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8,0</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7,6</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a:t>8,5</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4,1</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3,7</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3,2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2,9</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2,5</a:t>
                      </a:r>
                      <a:endParaRPr lang="tr-TR" sz="1600">
                        <a:latin typeface="Calibri"/>
                        <a:ea typeface="Calibri"/>
                        <a:cs typeface="Times New Roman"/>
                      </a:endParaRPr>
                    </a:p>
                  </a:txBody>
                  <a:tcPr marL="68580" marR="68580" marT="0" marB="0"/>
                </a:tc>
              </a:tr>
              <a:tr h="489894">
                <a:tc>
                  <a:txBody>
                    <a:bodyPr/>
                    <a:lstStyle/>
                    <a:p>
                      <a:pPr algn="ctr">
                        <a:lnSpc>
                          <a:spcPct val="115000"/>
                        </a:lnSpc>
                        <a:spcAft>
                          <a:spcPts val="600"/>
                        </a:spcAft>
                      </a:pPr>
                      <a:r>
                        <a:rPr lang="tr-TR" sz="1600" dirty="0"/>
                        <a:t>9,0</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a:t>1,3</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1,2</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a:t>1,0</a:t>
                      </a:r>
                      <a:endParaRPr lang="tr-TR" sz="160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0,9</a:t>
                      </a:r>
                      <a:endParaRPr lang="tr-TR" sz="1600" dirty="0">
                        <a:latin typeface="Calibri"/>
                        <a:ea typeface="Calibri"/>
                        <a:cs typeface="Times New Roman"/>
                      </a:endParaRPr>
                    </a:p>
                  </a:txBody>
                  <a:tcPr marL="68580" marR="68580" marT="0" marB="0"/>
                </a:tc>
                <a:tc>
                  <a:txBody>
                    <a:bodyPr/>
                    <a:lstStyle/>
                    <a:p>
                      <a:pPr algn="ctr">
                        <a:lnSpc>
                          <a:spcPct val="115000"/>
                        </a:lnSpc>
                        <a:spcAft>
                          <a:spcPts val="600"/>
                        </a:spcAft>
                      </a:pPr>
                      <a:r>
                        <a:rPr lang="tr-TR" sz="1600" dirty="0"/>
                        <a:t>0,8</a:t>
                      </a:r>
                      <a:endParaRPr lang="tr-TR" sz="1600" dirty="0">
                        <a:latin typeface="Calibri"/>
                        <a:ea typeface="Calibri"/>
                        <a:cs typeface="Times New Roman"/>
                      </a:endParaRPr>
                    </a:p>
                  </a:txBody>
                  <a:tcPr marL="68580" marR="68580" marT="0" marB="0"/>
                </a:tc>
              </a:tr>
            </a:tbl>
          </a:graphicData>
        </a:graphic>
      </p:graphicFrame>
      <p:sp>
        <p:nvSpPr>
          <p:cNvPr id="46148" name="Rectangle 3"/>
          <p:cNvSpPr>
            <a:spLocks noChangeArrowheads="1"/>
          </p:cNvSpPr>
          <p:nvPr/>
        </p:nvSpPr>
        <p:spPr bwMode="auto">
          <a:xfrm>
            <a:off x="3643313" y="6400800"/>
            <a:ext cx="5500687" cy="276225"/>
          </a:xfrm>
          <a:prstGeom prst="rect">
            <a:avLst/>
          </a:prstGeom>
          <a:noFill/>
          <a:ln w="9525">
            <a:noFill/>
            <a:miter lim="800000"/>
            <a:headEnd/>
            <a:tailEnd/>
          </a:ln>
        </p:spPr>
        <p:txBody>
          <a:bodyPr anchor="ctr">
            <a:spAutoFit/>
          </a:bodyPr>
          <a:lstStyle/>
          <a:p>
            <a:pPr algn="ctr"/>
            <a:r>
              <a:rPr lang="tr-TR" sz="1200">
                <a:latin typeface="Times New Roman" pitchFamily="18" charset="0"/>
                <a:ea typeface="Calibri" pitchFamily="34" charset="0"/>
                <a:cs typeface="Times New Roman" pitchFamily="18" charset="0"/>
              </a:rPr>
              <a:t>Suda farklı pH ve sıcaklık değerlerinde iyonize olmamış hidrojen sülfürün yüzdesi </a:t>
            </a:r>
            <a:endParaRPr lang="tr-TR" sz="1200">
              <a:latin typeface="Arial" charset="0"/>
              <a:ea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554163"/>
            <a:ext cx="8686800" cy="5018087"/>
          </a:xfrm>
        </p:spPr>
        <p:txBody>
          <a:bodyPr>
            <a:normAutofit fontScale="62500" lnSpcReduction="20000"/>
          </a:bodyPr>
          <a:lstStyle/>
          <a:p>
            <a:pPr fontAlgn="auto">
              <a:spcAft>
                <a:spcPts val="0"/>
              </a:spcAft>
              <a:buFont typeface="Wingdings 2"/>
              <a:buNone/>
              <a:defRPr/>
            </a:pPr>
            <a:r>
              <a:rPr lang="tr-TR" sz="3800" b="1" dirty="0" smtClean="0">
                <a:solidFill>
                  <a:srgbClr val="C00000"/>
                </a:solidFill>
              </a:rPr>
              <a:t>20. Demir </a:t>
            </a:r>
            <a:endParaRPr lang="tr-TR" sz="3800" dirty="0" smtClean="0">
              <a:solidFill>
                <a:srgbClr val="C00000"/>
              </a:solidFill>
            </a:endParaRPr>
          </a:p>
          <a:p>
            <a:pPr fontAlgn="auto">
              <a:spcAft>
                <a:spcPts val="0"/>
              </a:spcAft>
              <a:buFont typeface="Wingdings 2"/>
              <a:buNone/>
              <a:defRPr/>
            </a:pPr>
            <a:endParaRPr lang="tr-TR" dirty="0" smtClean="0"/>
          </a:p>
          <a:p>
            <a:pPr fontAlgn="auto">
              <a:spcAft>
                <a:spcPts val="0"/>
              </a:spcAft>
              <a:buFont typeface="Wingdings 2"/>
              <a:buChar char=""/>
              <a:defRPr/>
            </a:pPr>
            <a:r>
              <a:rPr lang="tr-TR" dirty="0" smtClean="0"/>
              <a:t>Demir klorofil sentezi için esas bir element olup </a:t>
            </a:r>
            <a:r>
              <a:rPr lang="tr-TR" dirty="0" err="1" smtClean="0"/>
              <a:t>hemoproteinler</a:t>
            </a:r>
            <a:r>
              <a:rPr lang="tr-TR" dirty="0" smtClean="0"/>
              <a:t> ile balık ve diğer omurgalılarda kanın oksijen taşıma kapasitesini artıran hemoglobinin bir bileşenidir. Mikroorganizmaların gelişmesinde ve çoğalmasında gerekli birkaç eser elementten biri olan demir, sucul ortamlarda çoğunlukla </a:t>
            </a:r>
            <a:r>
              <a:rPr lang="tr-TR" dirty="0" err="1" smtClean="0"/>
              <a:t>ferröz</a:t>
            </a:r>
            <a:r>
              <a:rPr lang="tr-TR" dirty="0" smtClean="0"/>
              <a:t> (</a:t>
            </a:r>
            <a:r>
              <a:rPr lang="tr-TR" dirty="0" err="1" smtClean="0"/>
              <a:t>Fe</a:t>
            </a:r>
            <a:r>
              <a:rPr lang="tr-TR" baseline="30000" dirty="0" smtClean="0"/>
              <a:t>+2</a:t>
            </a:r>
            <a:r>
              <a:rPr lang="tr-TR" dirty="0" smtClean="0"/>
              <a:t>) ve </a:t>
            </a:r>
            <a:r>
              <a:rPr lang="tr-TR" dirty="0" err="1" smtClean="0"/>
              <a:t>ferrik</a:t>
            </a:r>
            <a:r>
              <a:rPr lang="tr-TR" dirty="0" smtClean="0"/>
              <a:t> (</a:t>
            </a:r>
            <a:r>
              <a:rPr lang="tr-TR" dirty="0" err="1" smtClean="0"/>
              <a:t>Fe</a:t>
            </a:r>
            <a:r>
              <a:rPr lang="tr-TR" baseline="30000" dirty="0" smtClean="0"/>
              <a:t>+3</a:t>
            </a:r>
            <a:r>
              <a:rPr lang="tr-TR" dirty="0" smtClean="0"/>
              <a:t>) iyon durumunda bulunur.</a:t>
            </a:r>
          </a:p>
          <a:p>
            <a:pPr fontAlgn="auto">
              <a:spcAft>
                <a:spcPts val="0"/>
              </a:spcAft>
              <a:buFont typeface="Wingdings 2"/>
              <a:buNone/>
              <a:defRPr/>
            </a:pPr>
            <a:endParaRPr lang="tr-TR" dirty="0" smtClean="0"/>
          </a:p>
          <a:p>
            <a:pPr fontAlgn="auto">
              <a:spcAft>
                <a:spcPts val="0"/>
              </a:spcAft>
              <a:buFont typeface="Wingdings 2"/>
              <a:buChar char=""/>
              <a:defRPr/>
            </a:pPr>
            <a:r>
              <a:rPr lang="tr-TR" dirty="0" smtClean="0"/>
              <a:t>Su ürünleri yetiştiriciliğinde önemli su kalite özelliklerinden biri olan demire sucul bitki ve hayvansal organizmalar tarafından düşük düzeylerde de olsa gereksinim duyulur. </a:t>
            </a:r>
          </a:p>
          <a:p>
            <a:pPr fontAlgn="auto">
              <a:spcAft>
                <a:spcPts val="0"/>
              </a:spcAft>
              <a:buFont typeface="Wingdings 2"/>
              <a:buNone/>
              <a:defRPr/>
            </a:pPr>
            <a:endParaRPr lang="tr-TR" dirty="0" smtClean="0"/>
          </a:p>
          <a:p>
            <a:pPr fontAlgn="auto">
              <a:spcAft>
                <a:spcPts val="0"/>
              </a:spcAft>
              <a:buFont typeface="Wingdings 2"/>
              <a:buChar char=""/>
              <a:defRPr/>
            </a:pPr>
            <a:r>
              <a:rPr lang="tr-TR" dirty="0" smtClean="0"/>
              <a:t>Yeraltı sularında yüksek miktarlarda bulunan çözünmüş demir, oksijenle reaksiyona girdiğinde çözünmeyen kırmızı bir çökelti meydana getirir. Demir bileşikleri balıkların solungaçları üzerinde çökerek solungaçların tıkanmasına ve balığın ölümüne neden olur </a:t>
            </a:r>
            <a:endParaRPr lang="tr-T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1214438"/>
            <a:ext cx="8686800" cy="4865687"/>
          </a:xfrm>
        </p:spPr>
        <p:txBody>
          <a:bodyPr>
            <a:normAutofit fontScale="70000" lnSpcReduction="20000"/>
          </a:bodyPr>
          <a:lstStyle/>
          <a:p>
            <a:pPr fontAlgn="auto">
              <a:spcAft>
                <a:spcPts val="0"/>
              </a:spcAft>
              <a:buFont typeface="Wingdings 2"/>
              <a:buNone/>
              <a:defRPr/>
            </a:pPr>
            <a:r>
              <a:rPr lang="tr-TR" sz="3800" b="1" dirty="0" smtClean="0">
                <a:solidFill>
                  <a:srgbClr val="C00000"/>
                </a:solidFill>
              </a:rPr>
              <a:t>21. Ağır metaller</a:t>
            </a:r>
            <a:endParaRPr lang="tr-TR" sz="3800" dirty="0" smtClean="0">
              <a:solidFill>
                <a:srgbClr val="C00000"/>
              </a:solidFill>
            </a:endParaRPr>
          </a:p>
          <a:p>
            <a:pPr fontAlgn="auto">
              <a:spcAft>
                <a:spcPts val="0"/>
              </a:spcAft>
              <a:buFont typeface="Wingdings 2"/>
              <a:buChar char=""/>
              <a:defRPr/>
            </a:pPr>
            <a:r>
              <a:rPr lang="tr-TR" dirty="0" smtClean="0"/>
              <a:t>Denizel ortamlara giren ya da bu ortamlarda bulunan ağır metaller hem doğal hem de yapay orijinlidir. Ağır metallerin denizel ortamlardaki konsantrasyonları; deniz dibindeki volkanik hareketler, atmosferik taşınım, nehirler veya erozyon gibi doğal kaynaklardan veya madenciliğin, arıtma ve rafine sistemlerinin hızlı artışı, fosil yakıtların aşırı tüketimi, metal ürünlerinin tarımda kullanımı (arsenikli </a:t>
            </a:r>
            <a:r>
              <a:rPr lang="tr-TR" dirty="0" err="1" smtClean="0"/>
              <a:t>pestisitler</a:t>
            </a:r>
            <a:r>
              <a:rPr lang="tr-TR" dirty="0" smtClean="0"/>
              <a:t> gibi) yolu ile yapay kaynaklardan oluşur .</a:t>
            </a:r>
          </a:p>
          <a:p>
            <a:pPr fontAlgn="auto">
              <a:spcAft>
                <a:spcPts val="0"/>
              </a:spcAft>
              <a:buFont typeface="Wingdings 2"/>
              <a:buNone/>
              <a:defRPr/>
            </a:pPr>
            <a:endParaRPr lang="tr-TR" dirty="0" smtClean="0"/>
          </a:p>
          <a:p>
            <a:pPr fontAlgn="auto">
              <a:spcAft>
                <a:spcPts val="0"/>
              </a:spcAft>
              <a:buFont typeface="Wingdings 2"/>
              <a:buChar char=""/>
              <a:defRPr/>
            </a:pPr>
            <a:r>
              <a:rPr lang="tr-TR" dirty="0" smtClean="0"/>
              <a:t>Ağır metaller, balıklar tarafından solunum yoluyla (solungaç ve deri yüzeyi), vücut yüzeyine tutunma (</a:t>
            </a:r>
            <a:r>
              <a:rPr lang="tr-TR" dirty="0" err="1" smtClean="0"/>
              <a:t>adsorbsiyon</a:t>
            </a:r>
            <a:r>
              <a:rPr lang="tr-TR" dirty="0" smtClean="0"/>
              <a:t>) veya besin yoluyla alınabilmektedir. Su ürünleri yetiştiriciliğinde potansiyel zehirli etkileri nedeniyle önem taşıyan ağır metallerin alınması ve organizmalarda birikimini; ortama giren metal miktarındaki değişiklik, organizmanın durumu ve organizmanın içinde bulunduğu su ortamının fiziksel ve kimyasal özellikleri (sıcaklık, tuzluluk, </a:t>
            </a:r>
            <a:r>
              <a:rPr lang="tr-TR" dirty="0" err="1" smtClean="0"/>
              <a:t>pH</a:t>
            </a:r>
            <a:r>
              <a:rPr lang="tr-TR" dirty="0" smtClean="0"/>
              <a:t>, çözünmüş oksijen) etkiler.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50" y="1143000"/>
            <a:ext cx="5053013" cy="5303838"/>
          </a:xfrm>
        </p:spPr>
        <p:txBody>
          <a:bodyPr>
            <a:normAutofit fontScale="85000" lnSpcReduction="10000"/>
          </a:bodyPr>
          <a:lstStyle/>
          <a:p>
            <a:pPr algn="just" fontAlgn="auto">
              <a:spcAft>
                <a:spcPts val="0"/>
              </a:spcAft>
              <a:buFont typeface="Wingdings 2"/>
              <a:buChar char=""/>
              <a:defRPr/>
            </a:pPr>
            <a:r>
              <a:rPr lang="tr-TR" dirty="0" smtClean="0"/>
              <a:t>Besin zincirinde biyolojik olarak birikime uğrayan ağır metalleri yüksek düzeyde içeren su ürünleri tüketildiğinde, insan sağlığı açısından risk oluşturmaktadır. Ağır metallerden </a:t>
            </a:r>
            <a:r>
              <a:rPr lang="tr-TR" dirty="0" err="1" smtClean="0"/>
              <a:t>civa</a:t>
            </a:r>
            <a:r>
              <a:rPr lang="tr-TR" dirty="0" smtClean="0"/>
              <a:t>, kurşun, bakır, krom ve kadmiyum çok düşük konsantrasyonlarda bile sucul organizmalarda zehir etkisi gösterir. Çizelge’de sucul yaşam açısından önemli bazı ağır metallerin zehirliliği verilmiştir. </a:t>
            </a:r>
          </a:p>
          <a:p>
            <a:pPr algn="just" fontAlgn="auto">
              <a:spcAft>
                <a:spcPts val="0"/>
              </a:spcAft>
              <a:buFont typeface="Wingdings 2"/>
              <a:buChar char=""/>
              <a:defRPr/>
            </a:pPr>
            <a:endParaRPr lang="tr-TR" dirty="0"/>
          </a:p>
        </p:txBody>
      </p:sp>
      <p:graphicFrame>
        <p:nvGraphicFramePr>
          <p:cNvPr id="4" name="3 Tablo"/>
          <p:cNvGraphicFramePr>
            <a:graphicFrameLocks noGrp="1"/>
          </p:cNvGraphicFramePr>
          <p:nvPr/>
        </p:nvGraphicFramePr>
        <p:xfrm>
          <a:off x="5500688" y="1285875"/>
          <a:ext cx="3429024" cy="5399070"/>
        </p:xfrm>
        <a:graphic>
          <a:graphicData uri="http://schemas.openxmlformats.org/drawingml/2006/table">
            <a:tbl>
              <a:tblPr/>
              <a:tblGrid>
                <a:gridCol w="1012598"/>
                <a:gridCol w="1208213"/>
                <a:gridCol w="1208213"/>
              </a:tblGrid>
              <a:tr h="724585">
                <a:tc>
                  <a:txBody>
                    <a:bodyPr/>
                    <a:lstStyle/>
                    <a:p>
                      <a:pPr algn="ctr">
                        <a:lnSpc>
                          <a:spcPct val="115000"/>
                        </a:lnSpc>
                        <a:spcAft>
                          <a:spcPts val="0"/>
                        </a:spcAft>
                      </a:pPr>
                      <a:r>
                        <a:rPr lang="tr-TR" sz="2000" b="1" dirty="0">
                          <a:latin typeface="Times New Roman"/>
                          <a:ea typeface="Calibri"/>
                          <a:cs typeface="Times New Roman"/>
                        </a:rPr>
                        <a:t>Metal</a:t>
                      </a:r>
                      <a:endParaRPr lang="tr-TR" sz="20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latin typeface="Times New Roman"/>
                          <a:ea typeface="Calibri"/>
                          <a:cs typeface="Times New Roman"/>
                        </a:rPr>
                        <a:t>96 saat LC 50 (µg/L)</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latin typeface="Times New Roman"/>
                          <a:ea typeface="Calibri"/>
                          <a:cs typeface="Times New Roman"/>
                        </a:rPr>
                        <a:t>Sınır değerler (µg/L)</a:t>
                      </a:r>
                      <a:endParaRPr lang="tr-TR" sz="2000">
                        <a:latin typeface="Calibri"/>
                        <a:ea typeface="Calibri"/>
                        <a:cs typeface="Times New Roman"/>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724585">
                <a:tc>
                  <a:txBody>
                    <a:bodyPr/>
                    <a:lstStyle/>
                    <a:p>
                      <a:pPr algn="ctr">
                        <a:lnSpc>
                          <a:spcPct val="115000"/>
                        </a:lnSpc>
                        <a:spcAft>
                          <a:spcPts val="0"/>
                        </a:spcAft>
                      </a:pPr>
                      <a:r>
                        <a:rPr lang="tr-TR" sz="2000">
                          <a:latin typeface="Times New Roman"/>
                          <a:ea typeface="Calibri"/>
                          <a:cs typeface="Times New Roman"/>
                        </a:rPr>
                        <a:t>Kadmiyum</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2000">
                          <a:latin typeface="Times New Roman"/>
                          <a:ea typeface="Calibri"/>
                          <a:cs typeface="Times New Roman"/>
                        </a:rPr>
                        <a:t>80-420</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2000">
                          <a:latin typeface="Times New Roman"/>
                          <a:ea typeface="Calibri"/>
                          <a:cs typeface="Times New Roman"/>
                        </a:rPr>
                        <a:t>10</a:t>
                      </a:r>
                      <a:endParaRPr lang="tr-TR" sz="2000">
                        <a:latin typeface="Calibri"/>
                        <a:ea typeface="Calibri"/>
                        <a:cs typeface="Times New Roman"/>
                      </a:endParaRPr>
                    </a:p>
                  </a:txBody>
                  <a:tcPr marL="68580" marR="68580" marT="0" marB="0">
                    <a:lnL>
                      <a:noFill/>
                    </a:lnL>
                    <a:lnR>
                      <a:noFill/>
                    </a:lnR>
                    <a:lnT w="19050" cap="flat" cmpd="dbl" algn="ctr">
                      <a:solidFill>
                        <a:srgbClr val="000000"/>
                      </a:solidFill>
                      <a:prstDash val="solid"/>
                      <a:round/>
                      <a:headEnd type="none" w="med" len="med"/>
                      <a:tailEnd type="none" w="med" len="med"/>
                    </a:lnT>
                    <a:lnB>
                      <a:noFill/>
                    </a:lnB>
                  </a:tcPr>
                </a:tc>
              </a:tr>
              <a:tr h="724585">
                <a:tc>
                  <a:txBody>
                    <a:bodyPr/>
                    <a:lstStyle/>
                    <a:p>
                      <a:pPr algn="ctr">
                        <a:lnSpc>
                          <a:spcPct val="115000"/>
                        </a:lnSpc>
                        <a:spcAft>
                          <a:spcPts val="0"/>
                        </a:spcAft>
                      </a:pPr>
                      <a:r>
                        <a:rPr lang="tr-TR" sz="2000">
                          <a:latin typeface="Times New Roman"/>
                          <a:ea typeface="Calibri"/>
                          <a:cs typeface="Times New Roman"/>
                        </a:rPr>
                        <a:t>Krom</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2000">
                          <a:latin typeface="Times New Roman"/>
                          <a:ea typeface="Calibri"/>
                          <a:cs typeface="Times New Roman"/>
                        </a:rPr>
                        <a:t>2000-20000</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tr-TR" sz="2000">
                          <a:latin typeface="Times New Roman"/>
                          <a:ea typeface="Calibri"/>
                          <a:cs typeface="Times New Roman"/>
                        </a:rPr>
                        <a:t>100</a:t>
                      </a:r>
                      <a:endParaRPr lang="tr-TR" sz="2000">
                        <a:latin typeface="Calibri"/>
                        <a:ea typeface="Calibri"/>
                        <a:cs typeface="Times New Roman"/>
                      </a:endParaRPr>
                    </a:p>
                  </a:txBody>
                  <a:tcPr marL="68580" marR="68580" marT="0" marB="0">
                    <a:lnL>
                      <a:noFill/>
                    </a:lnL>
                    <a:lnR>
                      <a:noFill/>
                    </a:lnR>
                    <a:lnT>
                      <a:noFill/>
                    </a:lnT>
                    <a:lnB>
                      <a:noFill/>
                    </a:lnB>
                  </a:tcPr>
                </a:tc>
              </a:tr>
              <a:tr h="724585">
                <a:tc>
                  <a:txBody>
                    <a:bodyPr/>
                    <a:lstStyle/>
                    <a:p>
                      <a:pPr algn="ctr">
                        <a:lnSpc>
                          <a:spcPct val="115000"/>
                        </a:lnSpc>
                        <a:spcAft>
                          <a:spcPts val="0"/>
                        </a:spcAft>
                      </a:pPr>
                      <a:r>
                        <a:rPr lang="tr-TR" sz="2000">
                          <a:latin typeface="Times New Roman"/>
                          <a:ea typeface="Calibri"/>
                          <a:cs typeface="Times New Roman"/>
                        </a:rPr>
                        <a:t>Bakır</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2000" dirty="0">
                          <a:latin typeface="Times New Roman"/>
                          <a:ea typeface="Calibri"/>
                          <a:cs typeface="Times New Roman"/>
                        </a:rPr>
                        <a:t>300-1000</a:t>
                      </a:r>
                      <a:endParaRPr lang="tr-TR"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tr-TR" sz="2000" dirty="0">
                          <a:latin typeface="Times New Roman"/>
                          <a:ea typeface="Calibri"/>
                          <a:cs typeface="Times New Roman"/>
                        </a:rPr>
                        <a:t>25</a:t>
                      </a:r>
                      <a:endParaRPr lang="tr-TR" sz="2000" dirty="0">
                        <a:latin typeface="Calibri"/>
                        <a:ea typeface="Calibri"/>
                        <a:cs typeface="Times New Roman"/>
                      </a:endParaRPr>
                    </a:p>
                  </a:txBody>
                  <a:tcPr marL="68580" marR="68580" marT="0" marB="0">
                    <a:lnL>
                      <a:noFill/>
                    </a:lnL>
                    <a:lnR>
                      <a:noFill/>
                    </a:lnR>
                    <a:lnT>
                      <a:noFill/>
                    </a:lnT>
                    <a:lnB>
                      <a:noFill/>
                    </a:lnB>
                  </a:tcPr>
                </a:tc>
              </a:tr>
              <a:tr h="724585">
                <a:tc>
                  <a:txBody>
                    <a:bodyPr/>
                    <a:lstStyle/>
                    <a:p>
                      <a:pPr algn="ctr">
                        <a:lnSpc>
                          <a:spcPct val="115000"/>
                        </a:lnSpc>
                        <a:spcAft>
                          <a:spcPts val="0"/>
                        </a:spcAft>
                      </a:pPr>
                      <a:r>
                        <a:rPr lang="tr-TR" sz="2000">
                          <a:latin typeface="Times New Roman"/>
                          <a:ea typeface="Calibri"/>
                          <a:cs typeface="Times New Roman"/>
                        </a:rPr>
                        <a:t>Kurşun</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2000">
                          <a:latin typeface="Times New Roman"/>
                          <a:ea typeface="Calibri"/>
                          <a:cs typeface="Times New Roman"/>
                        </a:rPr>
                        <a:t>1000-40000</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tr-TR" sz="2000">
                          <a:latin typeface="Times New Roman"/>
                          <a:ea typeface="Calibri"/>
                          <a:cs typeface="Times New Roman"/>
                        </a:rPr>
                        <a:t>100</a:t>
                      </a:r>
                      <a:endParaRPr lang="tr-TR" sz="2000">
                        <a:latin typeface="Calibri"/>
                        <a:ea typeface="Calibri"/>
                        <a:cs typeface="Times New Roman"/>
                      </a:endParaRPr>
                    </a:p>
                  </a:txBody>
                  <a:tcPr marL="68580" marR="68580" marT="0" marB="0">
                    <a:lnL>
                      <a:noFill/>
                    </a:lnL>
                    <a:lnR>
                      <a:noFill/>
                    </a:lnR>
                    <a:lnT>
                      <a:noFill/>
                    </a:lnT>
                    <a:lnB>
                      <a:noFill/>
                    </a:lnB>
                  </a:tcPr>
                </a:tc>
              </a:tr>
              <a:tr h="724585">
                <a:tc>
                  <a:txBody>
                    <a:bodyPr/>
                    <a:lstStyle/>
                    <a:p>
                      <a:pPr algn="ctr">
                        <a:lnSpc>
                          <a:spcPct val="115000"/>
                        </a:lnSpc>
                        <a:spcAft>
                          <a:spcPts val="0"/>
                        </a:spcAft>
                      </a:pPr>
                      <a:r>
                        <a:rPr lang="tr-TR" sz="2000">
                          <a:latin typeface="Times New Roman"/>
                          <a:ea typeface="Calibri"/>
                          <a:cs typeface="Times New Roman"/>
                        </a:rPr>
                        <a:t>Civa</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tr-TR" sz="2000">
                          <a:latin typeface="Times New Roman"/>
                          <a:ea typeface="Calibri"/>
                          <a:cs typeface="Times New Roman"/>
                        </a:rPr>
                        <a:t>10-40</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tr-TR" sz="2000">
                          <a:latin typeface="Times New Roman"/>
                          <a:ea typeface="Calibri"/>
                          <a:cs typeface="Times New Roman"/>
                        </a:rPr>
                        <a:t>0,10</a:t>
                      </a:r>
                      <a:endParaRPr lang="tr-TR" sz="2000">
                        <a:latin typeface="Calibri"/>
                        <a:ea typeface="Calibri"/>
                        <a:cs typeface="Times New Roman"/>
                      </a:endParaRPr>
                    </a:p>
                  </a:txBody>
                  <a:tcPr marL="68580" marR="68580" marT="0" marB="0">
                    <a:lnL>
                      <a:noFill/>
                    </a:lnL>
                    <a:lnR>
                      <a:noFill/>
                    </a:lnR>
                    <a:lnT>
                      <a:noFill/>
                    </a:lnT>
                    <a:lnB>
                      <a:noFill/>
                    </a:lnB>
                  </a:tcPr>
                </a:tc>
              </a:tr>
              <a:tr h="724585">
                <a:tc>
                  <a:txBody>
                    <a:bodyPr/>
                    <a:lstStyle/>
                    <a:p>
                      <a:pPr algn="ctr">
                        <a:lnSpc>
                          <a:spcPct val="115000"/>
                        </a:lnSpc>
                        <a:spcAft>
                          <a:spcPts val="0"/>
                        </a:spcAft>
                      </a:pPr>
                      <a:r>
                        <a:rPr lang="tr-TR" sz="2000">
                          <a:latin typeface="Times New Roman"/>
                          <a:ea typeface="Calibri"/>
                          <a:cs typeface="Times New Roman"/>
                        </a:rPr>
                        <a:t>Çinko</a:t>
                      </a:r>
                      <a:endParaRPr lang="tr-TR" sz="20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latin typeface="Times New Roman"/>
                          <a:ea typeface="Calibri"/>
                          <a:cs typeface="Times New Roman"/>
                        </a:rPr>
                        <a:t>1000-10000</a:t>
                      </a:r>
                      <a:endParaRPr lang="tr-TR"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latin typeface="Times New Roman"/>
                          <a:ea typeface="Calibri"/>
                          <a:cs typeface="Times New Roman"/>
                        </a:rPr>
                        <a:t>100</a:t>
                      </a:r>
                      <a:endParaRPr lang="tr-TR" sz="2000" dirty="0">
                        <a:latin typeface="Calibri"/>
                        <a:ea typeface="Calibri"/>
                        <a:cs typeface="Times New Roman"/>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3.trthaber.com/resimler/112000/11351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2 İçerik Yer Tutucusu"/>
          <p:cNvSpPr>
            <a:spLocks noGrp="1"/>
          </p:cNvSpPr>
          <p:nvPr>
            <p:ph idx="1"/>
          </p:nvPr>
        </p:nvSpPr>
        <p:spPr>
          <a:xfrm>
            <a:off x="214313" y="1785938"/>
            <a:ext cx="8686800" cy="4811712"/>
          </a:xfrm>
        </p:spPr>
        <p:txBody>
          <a:bodyPr>
            <a:normAutofit fontScale="92500" lnSpcReduction="10000"/>
          </a:bodyPr>
          <a:lstStyle/>
          <a:p>
            <a:pPr algn="just" fontAlgn="auto">
              <a:spcAft>
                <a:spcPts val="0"/>
              </a:spcAft>
              <a:buFont typeface="Wingdings 2"/>
              <a:buNone/>
              <a:defRPr/>
            </a:pPr>
            <a:r>
              <a:rPr lang="tr-TR" b="1" i="1" u="sng" dirty="0" smtClean="0">
                <a:solidFill>
                  <a:schemeClr val="bg1"/>
                </a:solidFill>
              </a:rPr>
              <a:t>Balıklar, ihtiyaç duydukları optimum su sıcaklığına göre</a:t>
            </a:r>
            <a:r>
              <a:rPr lang="tr-TR" b="1" i="1" dirty="0" smtClean="0">
                <a:solidFill>
                  <a:schemeClr val="bg1"/>
                </a:solidFill>
              </a:rPr>
              <a:t>; </a:t>
            </a:r>
          </a:p>
          <a:p>
            <a:pPr algn="just" fontAlgn="auto">
              <a:spcAft>
                <a:spcPts val="0"/>
              </a:spcAft>
              <a:buFont typeface="Wingdings 2"/>
              <a:buNone/>
              <a:defRPr/>
            </a:pPr>
            <a:endParaRPr lang="tr-TR" i="1" dirty="0" smtClean="0">
              <a:solidFill>
                <a:schemeClr val="bg1"/>
              </a:solidFill>
            </a:endParaRPr>
          </a:p>
          <a:p>
            <a:pPr algn="just" fontAlgn="auto">
              <a:spcAft>
                <a:spcPts val="0"/>
              </a:spcAft>
              <a:buFont typeface="Wingdings 2"/>
              <a:buChar char=""/>
              <a:defRPr/>
            </a:pPr>
            <a:r>
              <a:rPr lang="tr-TR" b="1" dirty="0" smtClean="0">
                <a:solidFill>
                  <a:schemeClr val="bg1"/>
                </a:solidFill>
                <a:effectLst>
                  <a:outerShdw blurRad="38100" dist="38100" dir="2700000" algn="tl">
                    <a:srgbClr val="000000">
                      <a:alpha val="43137"/>
                    </a:srgbClr>
                  </a:outerShdw>
                </a:effectLst>
              </a:rPr>
              <a:t>15</a:t>
            </a:r>
            <a:r>
              <a:rPr lang="tr-TR" b="1" dirty="0" smtClean="0">
                <a:solidFill>
                  <a:schemeClr val="bg1"/>
                </a:solidFill>
                <a:effectLst>
                  <a:outerShdw blurRad="38100" dist="38100" dir="2700000" algn="tl">
                    <a:srgbClr val="000000">
                      <a:alpha val="43137"/>
                    </a:srgbClr>
                  </a:outerShdw>
                </a:effectLst>
                <a:sym typeface="Symbol" pitchFamily="18" charset="2"/>
              </a:rPr>
              <a:t></a:t>
            </a:r>
            <a:r>
              <a:rPr lang="tr-TR" b="1" dirty="0" smtClean="0">
                <a:solidFill>
                  <a:schemeClr val="bg1"/>
                </a:solidFill>
                <a:effectLst>
                  <a:outerShdw blurRad="38100" dist="38100" dir="2700000" algn="tl">
                    <a:srgbClr val="000000">
                      <a:alpha val="43137"/>
                    </a:srgbClr>
                  </a:outerShdw>
                </a:effectLst>
              </a:rPr>
              <a:t>C ve altında su sıcaklığına ihtiyaç duyanlar; </a:t>
            </a:r>
            <a:r>
              <a:rPr lang="tr-TR" b="1" dirty="0" smtClean="0">
                <a:solidFill>
                  <a:srgbClr val="FFFF00"/>
                </a:solidFill>
                <a:effectLst>
                  <a:outerShdw blurRad="38100" dist="38100" dir="2700000" algn="tl">
                    <a:srgbClr val="000000">
                      <a:alpha val="43137"/>
                    </a:srgbClr>
                  </a:outerShdw>
                </a:effectLst>
              </a:rPr>
              <a:t>soğuk su balıkları,  </a:t>
            </a:r>
          </a:p>
          <a:p>
            <a:pPr algn="just" fontAlgn="auto">
              <a:spcAft>
                <a:spcPts val="0"/>
              </a:spcAft>
              <a:buFont typeface="Wingdings 2"/>
              <a:buChar char=""/>
              <a:defRPr/>
            </a:pPr>
            <a:endParaRPr lang="tr-TR" b="1" dirty="0" smtClean="0">
              <a:solidFill>
                <a:srgbClr val="FFFF00"/>
              </a:solidFill>
              <a:effectLst>
                <a:outerShdw blurRad="38100" dist="38100" dir="2700000" algn="tl">
                  <a:srgbClr val="000000">
                    <a:alpha val="43137"/>
                  </a:srgbClr>
                </a:outerShdw>
              </a:effectLst>
            </a:endParaRPr>
          </a:p>
          <a:p>
            <a:pPr algn="just" fontAlgn="auto">
              <a:spcAft>
                <a:spcPts val="0"/>
              </a:spcAft>
              <a:buFont typeface="Wingdings 2"/>
              <a:buChar char=""/>
              <a:defRPr/>
            </a:pPr>
            <a:r>
              <a:rPr lang="tr-TR" b="1" dirty="0" smtClean="0">
                <a:solidFill>
                  <a:schemeClr val="bg1"/>
                </a:solidFill>
                <a:effectLst>
                  <a:outerShdw blurRad="38100" dist="38100" dir="2700000" algn="tl">
                    <a:srgbClr val="000000">
                      <a:alpha val="43137"/>
                    </a:srgbClr>
                  </a:outerShdw>
                </a:effectLst>
              </a:rPr>
              <a:t>24</a:t>
            </a:r>
            <a:r>
              <a:rPr lang="tr-TR" b="1" dirty="0" smtClean="0">
                <a:solidFill>
                  <a:schemeClr val="bg1"/>
                </a:solidFill>
                <a:effectLst>
                  <a:outerShdw blurRad="38100" dist="38100" dir="2700000" algn="tl">
                    <a:srgbClr val="000000">
                      <a:alpha val="43137"/>
                    </a:srgbClr>
                  </a:outerShdw>
                </a:effectLst>
                <a:sym typeface="Symbol" pitchFamily="18" charset="2"/>
              </a:rPr>
              <a:t></a:t>
            </a:r>
            <a:r>
              <a:rPr lang="tr-TR" b="1" dirty="0" smtClean="0">
                <a:solidFill>
                  <a:schemeClr val="bg1"/>
                </a:solidFill>
                <a:effectLst>
                  <a:outerShdw blurRad="38100" dist="38100" dir="2700000" algn="tl">
                    <a:srgbClr val="000000">
                      <a:alpha val="43137"/>
                    </a:srgbClr>
                  </a:outerShdw>
                </a:effectLst>
              </a:rPr>
              <a:t>C ve altında yaşayanlar; </a:t>
            </a:r>
            <a:r>
              <a:rPr lang="tr-TR" b="1" dirty="0" smtClean="0">
                <a:solidFill>
                  <a:srgbClr val="FFFF00"/>
                </a:solidFill>
                <a:effectLst>
                  <a:outerShdw blurRad="38100" dist="38100" dir="2700000" algn="tl">
                    <a:srgbClr val="000000">
                      <a:alpha val="43137"/>
                    </a:srgbClr>
                  </a:outerShdw>
                </a:effectLst>
              </a:rPr>
              <a:t>ılık su balıkları  </a:t>
            </a:r>
          </a:p>
          <a:p>
            <a:pPr algn="just" fontAlgn="auto">
              <a:spcAft>
                <a:spcPts val="0"/>
              </a:spcAft>
              <a:buFont typeface="Wingdings 2"/>
              <a:buChar char=""/>
              <a:defRPr/>
            </a:pPr>
            <a:endParaRPr lang="tr-TR" b="1" dirty="0" smtClean="0">
              <a:solidFill>
                <a:srgbClr val="FFFF00"/>
              </a:solidFill>
              <a:effectLst>
                <a:outerShdw blurRad="38100" dist="38100" dir="2700000" algn="tl">
                  <a:srgbClr val="000000">
                    <a:alpha val="43137"/>
                  </a:srgbClr>
                </a:outerShdw>
              </a:effectLst>
            </a:endParaRPr>
          </a:p>
          <a:p>
            <a:pPr algn="just" fontAlgn="auto">
              <a:spcAft>
                <a:spcPts val="0"/>
              </a:spcAft>
              <a:buFont typeface="Wingdings 2"/>
              <a:buChar char=""/>
              <a:defRPr/>
            </a:pPr>
            <a:r>
              <a:rPr lang="tr-TR" b="1" dirty="0" smtClean="0">
                <a:solidFill>
                  <a:schemeClr val="bg1"/>
                </a:solidFill>
                <a:effectLst>
                  <a:outerShdw blurRad="38100" dist="38100" dir="2700000" algn="tl">
                    <a:srgbClr val="000000">
                      <a:alpha val="43137"/>
                    </a:srgbClr>
                  </a:outerShdw>
                </a:effectLst>
              </a:rPr>
              <a:t>25</a:t>
            </a:r>
            <a:r>
              <a:rPr lang="tr-TR" b="1" dirty="0" smtClean="0">
                <a:solidFill>
                  <a:schemeClr val="bg1"/>
                </a:solidFill>
                <a:effectLst>
                  <a:outerShdw blurRad="38100" dist="38100" dir="2700000" algn="tl">
                    <a:srgbClr val="000000">
                      <a:alpha val="43137"/>
                    </a:srgbClr>
                  </a:outerShdw>
                </a:effectLst>
                <a:sym typeface="Symbol" pitchFamily="18" charset="2"/>
              </a:rPr>
              <a:t></a:t>
            </a:r>
            <a:r>
              <a:rPr lang="tr-TR" b="1" dirty="0" err="1" smtClean="0">
                <a:solidFill>
                  <a:schemeClr val="bg1"/>
                </a:solidFill>
                <a:effectLst>
                  <a:outerShdw blurRad="38100" dist="38100" dir="2700000" algn="tl">
                    <a:srgbClr val="000000">
                      <a:alpha val="43137"/>
                    </a:srgbClr>
                  </a:outerShdw>
                </a:effectLst>
              </a:rPr>
              <a:t>C’nin</a:t>
            </a:r>
            <a:r>
              <a:rPr lang="tr-TR" b="1" dirty="0" smtClean="0">
                <a:solidFill>
                  <a:schemeClr val="bg1"/>
                </a:solidFill>
                <a:effectLst>
                  <a:outerShdw blurRad="38100" dist="38100" dir="2700000" algn="tl">
                    <a:srgbClr val="000000">
                      <a:alpha val="43137"/>
                    </a:srgbClr>
                  </a:outerShdw>
                </a:effectLst>
              </a:rPr>
              <a:t> üzerinde  yaşayanlar; </a:t>
            </a:r>
            <a:r>
              <a:rPr lang="tr-TR" b="1" dirty="0" smtClean="0">
                <a:solidFill>
                  <a:srgbClr val="FFFF00"/>
                </a:solidFill>
                <a:effectLst>
                  <a:outerShdw blurRad="38100" dist="38100" dir="2700000" algn="tl">
                    <a:srgbClr val="000000">
                      <a:alpha val="43137"/>
                    </a:srgbClr>
                  </a:outerShdw>
                </a:effectLst>
              </a:rPr>
              <a:t>sıcak su balıkları </a:t>
            </a:r>
            <a:r>
              <a:rPr lang="tr-TR" b="1" dirty="0" smtClean="0">
                <a:solidFill>
                  <a:schemeClr val="bg1"/>
                </a:solidFill>
                <a:effectLst>
                  <a:outerShdw blurRad="38100" dist="38100" dir="2700000" algn="tl">
                    <a:srgbClr val="000000">
                      <a:alpha val="43137"/>
                    </a:srgbClr>
                  </a:outerShdw>
                </a:effectLst>
              </a:rPr>
              <a:t>olarak adlandırılır. </a:t>
            </a:r>
          </a:p>
          <a:p>
            <a:pPr fontAlgn="auto">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8686800" cy="4071938"/>
          </a:xfrm>
        </p:spPr>
        <p:txBody>
          <a:bodyPr>
            <a:normAutofit fontScale="70000" lnSpcReduction="20000"/>
          </a:bodyPr>
          <a:lstStyle/>
          <a:p>
            <a:pPr fontAlgn="auto">
              <a:spcAft>
                <a:spcPts val="0"/>
              </a:spcAft>
              <a:buFont typeface="Wingdings 2"/>
              <a:buNone/>
              <a:defRPr/>
            </a:pPr>
            <a:r>
              <a:rPr lang="tr-TR" sz="3400" b="1" dirty="0" smtClean="0">
                <a:solidFill>
                  <a:srgbClr val="C00000"/>
                </a:solidFill>
              </a:rPr>
              <a:t>	22. </a:t>
            </a:r>
            <a:r>
              <a:rPr lang="tr-TR" sz="3400" b="1" dirty="0" err="1" smtClean="0">
                <a:solidFill>
                  <a:srgbClr val="C00000"/>
                </a:solidFill>
              </a:rPr>
              <a:t>Pestisitler</a:t>
            </a:r>
            <a:endParaRPr lang="tr-TR" sz="3400" dirty="0" smtClean="0">
              <a:solidFill>
                <a:srgbClr val="C00000"/>
              </a:solidFill>
            </a:endParaRPr>
          </a:p>
          <a:p>
            <a:pPr algn="just" fontAlgn="auto">
              <a:spcAft>
                <a:spcPts val="0"/>
              </a:spcAft>
              <a:buFont typeface="Wingdings 2"/>
              <a:buChar char=""/>
              <a:defRPr/>
            </a:pPr>
            <a:r>
              <a:rPr lang="tr-TR" dirty="0" err="1" smtClean="0">
                <a:solidFill>
                  <a:schemeClr val="tx2">
                    <a:lumMod val="75000"/>
                  </a:schemeClr>
                </a:solidFill>
              </a:rPr>
              <a:t>Pestisitler</a:t>
            </a:r>
            <a:r>
              <a:rPr lang="tr-TR" dirty="0" smtClean="0">
                <a:solidFill>
                  <a:schemeClr val="tx2">
                    <a:lumMod val="75000"/>
                  </a:schemeClr>
                </a:solidFill>
              </a:rPr>
              <a:t>; </a:t>
            </a:r>
            <a:r>
              <a:rPr lang="tr-TR" dirty="0" err="1" smtClean="0">
                <a:solidFill>
                  <a:schemeClr val="tx2">
                    <a:lumMod val="75000"/>
                  </a:schemeClr>
                </a:solidFill>
              </a:rPr>
              <a:t>insektisitler</a:t>
            </a:r>
            <a:r>
              <a:rPr lang="tr-TR" dirty="0" smtClean="0">
                <a:solidFill>
                  <a:schemeClr val="tx2">
                    <a:lumMod val="75000"/>
                  </a:schemeClr>
                </a:solidFill>
              </a:rPr>
              <a:t>, </a:t>
            </a:r>
            <a:r>
              <a:rPr lang="tr-TR" dirty="0" err="1" smtClean="0">
                <a:solidFill>
                  <a:schemeClr val="tx2">
                    <a:lumMod val="75000"/>
                  </a:schemeClr>
                </a:solidFill>
              </a:rPr>
              <a:t>akarisitler</a:t>
            </a:r>
            <a:r>
              <a:rPr lang="tr-TR" dirty="0" smtClean="0">
                <a:solidFill>
                  <a:schemeClr val="tx2">
                    <a:lumMod val="75000"/>
                  </a:schemeClr>
                </a:solidFill>
              </a:rPr>
              <a:t>, </a:t>
            </a:r>
            <a:r>
              <a:rPr lang="tr-TR" dirty="0" err="1" smtClean="0">
                <a:solidFill>
                  <a:schemeClr val="tx2">
                    <a:lumMod val="75000"/>
                  </a:schemeClr>
                </a:solidFill>
              </a:rPr>
              <a:t>herbisitler</a:t>
            </a:r>
            <a:r>
              <a:rPr lang="tr-TR" dirty="0" smtClean="0">
                <a:solidFill>
                  <a:schemeClr val="tx2">
                    <a:lumMod val="75000"/>
                  </a:schemeClr>
                </a:solidFill>
              </a:rPr>
              <a:t>, </a:t>
            </a:r>
            <a:r>
              <a:rPr lang="tr-TR" dirty="0" err="1" smtClean="0">
                <a:solidFill>
                  <a:schemeClr val="tx2">
                    <a:lumMod val="75000"/>
                  </a:schemeClr>
                </a:solidFill>
              </a:rPr>
              <a:t>fungisitler</a:t>
            </a:r>
            <a:r>
              <a:rPr lang="tr-TR" dirty="0" smtClean="0">
                <a:solidFill>
                  <a:schemeClr val="tx2">
                    <a:lumMod val="75000"/>
                  </a:schemeClr>
                </a:solidFill>
              </a:rPr>
              <a:t>, </a:t>
            </a:r>
            <a:r>
              <a:rPr lang="tr-TR" dirty="0" err="1" smtClean="0">
                <a:solidFill>
                  <a:schemeClr val="tx2">
                    <a:lumMod val="75000"/>
                  </a:schemeClr>
                </a:solidFill>
              </a:rPr>
              <a:t>algisitler</a:t>
            </a:r>
            <a:r>
              <a:rPr lang="tr-TR" dirty="0" smtClean="0">
                <a:solidFill>
                  <a:schemeClr val="tx2">
                    <a:lumMod val="75000"/>
                  </a:schemeClr>
                </a:solidFill>
              </a:rPr>
              <a:t> ve </a:t>
            </a:r>
            <a:r>
              <a:rPr lang="tr-TR" dirty="0" err="1" smtClean="0">
                <a:solidFill>
                  <a:schemeClr val="tx2">
                    <a:lumMod val="75000"/>
                  </a:schemeClr>
                </a:solidFill>
              </a:rPr>
              <a:t>rotenonları</a:t>
            </a:r>
            <a:r>
              <a:rPr lang="tr-TR" dirty="0" smtClean="0">
                <a:solidFill>
                  <a:schemeClr val="tx2">
                    <a:lumMod val="75000"/>
                  </a:schemeClr>
                </a:solidFill>
              </a:rPr>
              <a:t> (istenmeyen balıkların öldürülmesi için kullanılır) içeren istenmeyen </a:t>
            </a:r>
            <a:r>
              <a:rPr lang="tr-TR" dirty="0" err="1" smtClean="0">
                <a:solidFill>
                  <a:schemeClr val="tx2">
                    <a:lumMod val="75000"/>
                  </a:schemeClr>
                </a:solidFill>
              </a:rPr>
              <a:t>patojenik</a:t>
            </a:r>
            <a:r>
              <a:rPr lang="tr-TR" dirty="0" smtClean="0">
                <a:solidFill>
                  <a:schemeClr val="tx2">
                    <a:lumMod val="75000"/>
                  </a:schemeClr>
                </a:solidFill>
              </a:rPr>
              <a:t> olmayan organizmaların kontrolü için kullanılan kimyasallardır. </a:t>
            </a:r>
            <a:r>
              <a:rPr lang="tr-TR" dirty="0" err="1" smtClean="0">
                <a:solidFill>
                  <a:schemeClr val="tx2">
                    <a:lumMod val="75000"/>
                  </a:schemeClr>
                </a:solidFill>
              </a:rPr>
              <a:t>Pestisitler</a:t>
            </a:r>
            <a:r>
              <a:rPr lang="tr-TR" dirty="0" smtClean="0">
                <a:solidFill>
                  <a:schemeClr val="tx2">
                    <a:lumMod val="75000"/>
                  </a:schemeClr>
                </a:solidFill>
              </a:rPr>
              <a:t> inorganik, </a:t>
            </a:r>
            <a:r>
              <a:rPr lang="tr-TR" dirty="0" err="1" smtClean="0">
                <a:solidFill>
                  <a:schemeClr val="tx2">
                    <a:lumMod val="75000"/>
                  </a:schemeClr>
                </a:solidFill>
              </a:rPr>
              <a:t>organofosforlar</a:t>
            </a:r>
            <a:r>
              <a:rPr lang="tr-TR" dirty="0" smtClean="0">
                <a:solidFill>
                  <a:schemeClr val="tx2">
                    <a:lumMod val="75000"/>
                  </a:schemeClr>
                </a:solidFill>
              </a:rPr>
              <a:t>, </a:t>
            </a:r>
            <a:r>
              <a:rPr lang="tr-TR" dirty="0" err="1" smtClean="0">
                <a:solidFill>
                  <a:schemeClr val="tx2">
                    <a:lumMod val="75000"/>
                  </a:schemeClr>
                </a:solidFill>
              </a:rPr>
              <a:t>karbamatlar</a:t>
            </a:r>
            <a:r>
              <a:rPr lang="tr-TR" dirty="0" smtClean="0">
                <a:solidFill>
                  <a:schemeClr val="tx2">
                    <a:lumMod val="75000"/>
                  </a:schemeClr>
                </a:solidFill>
              </a:rPr>
              <a:t>, </a:t>
            </a:r>
            <a:r>
              <a:rPr lang="tr-TR" dirty="0" err="1" smtClean="0">
                <a:solidFill>
                  <a:schemeClr val="tx2">
                    <a:lumMod val="75000"/>
                  </a:schemeClr>
                </a:solidFill>
              </a:rPr>
              <a:t>fenoksiasetik</a:t>
            </a:r>
            <a:r>
              <a:rPr lang="tr-TR" dirty="0" smtClean="0">
                <a:solidFill>
                  <a:schemeClr val="tx2">
                    <a:lumMod val="75000"/>
                  </a:schemeClr>
                </a:solidFill>
              </a:rPr>
              <a:t> asit türevleri, üre, </a:t>
            </a:r>
            <a:r>
              <a:rPr lang="tr-TR" dirty="0" err="1" smtClean="0">
                <a:solidFill>
                  <a:schemeClr val="tx2">
                    <a:lumMod val="75000"/>
                  </a:schemeClr>
                </a:solidFill>
              </a:rPr>
              <a:t>pridinyum</a:t>
            </a:r>
            <a:r>
              <a:rPr lang="tr-TR" dirty="0" smtClean="0">
                <a:solidFill>
                  <a:schemeClr val="tx2">
                    <a:lumMod val="75000"/>
                  </a:schemeClr>
                </a:solidFill>
              </a:rPr>
              <a:t> ve </a:t>
            </a:r>
            <a:r>
              <a:rPr lang="tr-TR" dirty="0" err="1" smtClean="0">
                <a:solidFill>
                  <a:schemeClr val="tx2">
                    <a:lumMod val="75000"/>
                  </a:schemeClr>
                </a:solidFill>
              </a:rPr>
              <a:t>triazin</a:t>
            </a:r>
            <a:r>
              <a:rPr lang="tr-TR" dirty="0" smtClean="0">
                <a:solidFill>
                  <a:schemeClr val="tx2">
                    <a:lumMod val="75000"/>
                  </a:schemeClr>
                </a:solidFill>
              </a:rPr>
              <a:t> türevleri olmak üzere yedi ana kategoriye ayrılır. Bunlar arasında klorlu </a:t>
            </a:r>
            <a:r>
              <a:rPr lang="tr-TR" dirty="0" err="1" smtClean="0">
                <a:solidFill>
                  <a:schemeClr val="tx2">
                    <a:lumMod val="75000"/>
                  </a:schemeClr>
                </a:solidFill>
              </a:rPr>
              <a:t>pestisitler</a:t>
            </a:r>
            <a:r>
              <a:rPr lang="tr-TR" dirty="0" smtClean="0">
                <a:solidFill>
                  <a:schemeClr val="tx2">
                    <a:lumMod val="75000"/>
                  </a:schemeClr>
                </a:solidFill>
              </a:rPr>
              <a:t>, balıklar ve kabuklularda biyolojik birikime neden olacağından kritik önem taşır. Bu türlere; </a:t>
            </a:r>
            <a:r>
              <a:rPr lang="tr-TR" dirty="0" err="1" smtClean="0">
                <a:solidFill>
                  <a:schemeClr val="tx2">
                    <a:lumMod val="75000"/>
                  </a:schemeClr>
                </a:solidFill>
              </a:rPr>
              <a:t>dikloro</a:t>
            </a:r>
            <a:r>
              <a:rPr lang="tr-TR" dirty="0" smtClean="0">
                <a:solidFill>
                  <a:schemeClr val="tx2">
                    <a:lumMod val="75000"/>
                  </a:schemeClr>
                </a:solidFill>
              </a:rPr>
              <a:t>-</a:t>
            </a:r>
            <a:r>
              <a:rPr lang="tr-TR" dirty="0" err="1" smtClean="0">
                <a:solidFill>
                  <a:schemeClr val="tx2">
                    <a:lumMod val="75000"/>
                  </a:schemeClr>
                </a:solidFill>
              </a:rPr>
              <a:t>difenil</a:t>
            </a:r>
            <a:r>
              <a:rPr lang="tr-TR" dirty="0" smtClean="0">
                <a:solidFill>
                  <a:schemeClr val="tx2">
                    <a:lumMod val="75000"/>
                  </a:schemeClr>
                </a:solidFill>
              </a:rPr>
              <a:t>-</a:t>
            </a:r>
            <a:r>
              <a:rPr lang="tr-TR" dirty="0" err="1" smtClean="0">
                <a:solidFill>
                  <a:schemeClr val="tx2">
                    <a:lumMod val="75000"/>
                  </a:schemeClr>
                </a:solidFill>
              </a:rPr>
              <a:t>trikloro</a:t>
            </a:r>
            <a:r>
              <a:rPr lang="tr-TR" dirty="0" smtClean="0">
                <a:solidFill>
                  <a:schemeClr val="tx2">
                    <a:lumMod val="75000"/>
                  </a:schemeClr>
                </a:solidFill>
              </a:rPr>
              <a:t>-</a:t>
            </a:r>
            <a:r>
              <a:rPr lang="tr-TR" dirty="0" err="1" smtClean="0">
                <a:solidFill>
                  <a:schemeClr val="tx2">
                    <a:lumMod val="75000"/>
                  </a:schemeClr>
                </a:solidFill>
              </a:rPr>
              <a:t>etan</a:t>
            </a:r>
            <a:r>
              <a:rPr lang="tr-TR" dirty="0" smtClean="0">
                <a:solidFill>
                  <a:schemeClr val="tx2">
                    <a:lumMod val="75000"/>
                  </a:schemeClr>
                </a:solidFill>
              </a:rPr>
              <a:t> (DDT), </a:t>
            </a:r>
            <a:r>
              <a:rPr lang="tr-TR" dirty="0" err="1" smtClean="0">
                <a:solidFill>
                  <a:schemeClr val="tx2">
                    <a:lumMod val="75000"/>
                  </a:schemeClr>
                </a:solidFill>
              </a:rPr>
              <a:t>aldrin</a:t>
            </a:r>
            <a:r>
              <a:rPr lang="tr-TR" dirty="0" smtClean="0">
                <a:solidFill>
                  <a:schemeClr val="tx2">
                    <a:lumMod val="75000"/>
                  </a:schemeClr>
                </a:solidFill>
              </a:rPr>
              <a:t>, </a:t>
            </a:r>
            <a:r>
              <a:rPr lang="tr-TR" dirty="0" err="1" smtClean="0">
                <a:solidFill>
                  <a:schemeClr val="tx2">
                    <a:lumMod val="75000"/>
                  </a:schemeClr>
                </a:solidFill>
              </a:rPr>
              <a:t>dieldrin</a:t>
            </a:r>
            <a:r>
              <a:rPr lang="tr-TR" dirty="0" smtClean="0">
                <a:solidFill>
                  <a:schemeClr val="tx2">
                    <a:lumMod val="75000"/>
                  </a:schemeClr>
                </a:solidFill>
              </a:rPr>
              <a:t>, </a:t>
            </a:r>
            <a:r>
              <a:rPr lang="tr-TR" dirty="0" err="1" smtClean="0">
                <a:solidFill>
                  <a:schemeClr val="tx2">
                    <a:lumMod val="75000"/>
                  </a:schemeClr>
                </a:solidFill>
              </a:rPr>
              <a:t>heptaklor</a:t>
            </a:r>
            <a:r>
              <a:rPr lang="tr-TR" dirty="0" smtClean="0">
                <a:solidFill>
                  <a:schemeClr val="tx2">
                    <a:lumMod val="75000"/>
                  </a:schemeClr>
                </a:solidFill>
              </a:rPr>
              <a:t> ve klordan örnek olarak verilebilir. En temel kaynaklar zirai yüzey akışları, </a:t>
            </a:r>
            <a:r>
              <a:rPr lang="tr-TR" dirty="0" err="1" smtClean="0">
                <a:solidFill>
                  <a:schemeClr val="tx2">
                    <a:lumMod val="75000"/>
                  </a:schemeClr>
                </a:solidFill>
              </a:rPr>
              <a:t>pestisit</a:t>
            </a:r>
            <a:r>
              <a:rPr lang="tr-TR" dirty="0" smtClean="0">
                <a:solidFill>
                  <a:schemeClr val="tx2">
                    <a:lumMod val="75000"/>
                  </a:schemeClr>
                </a:solidFill>
              </a:rPr>
              <a:t> fabrikalarından kaynaklanan atıklar ve su ürünleri işletmeleridir</a:t>
            </a:r>
            <a:endParaRPr lang="tr-TR" dirty="0">
              <a:solidFill>
                <a:schemeClr val="tx2">
                  <a:lumMod val="75000"/>
                </a:schemeClr>
              </a:solidFill>
            </a:endParaRPr>
          </a:p>
        </p:txBody>
      </p:sp>
      <p:sp>
        <p:nvSpPr>
          <p:cNvPr id="50179" name="3 Dikdörtgen"/>
          <p:cNvSpPr>
            <a:spLocks noChangeArrowheads="1"/>
          </p:cNvSpPr>
          <p:nvPr/>
        </p:nvSpPr>
        <p:spPr bwMode="auto">
          <a:xfrm>
            <a:off x="1714500" y="6488113"/>
            <a:ext cx="6929438" cy="369887"/>
          </a:xfrm>
          <a:prstGeom prst="rect">
            <a:avLst/>
          </a:prstGeom>
          <a:noFill/>
          <a:ln w="9525">
            <a:noFill/>
            <a:miter lim="800000"/>
            <a:headEnd/>
            <a:tailEnd/>
          </a:ln>
        </p:spPr>
        <p:txBody>
          <a:bodyPr>
            <a:spAutoFit/>
          </a:bodyPr>
          <a:lstStyle/>
          <a:p>
            <a:r>
              <a:rPr lang="tr-TR"/>
              <a:t>Sucul yaşam açısından bazı klorlu insektisitlerin sınır değerleri</a:t>
            </a:r>
          </a:p>
        </p:txBody>
      </p:sp>
      <p:graphicFrame>
        <p:nvGraphicFramePr>
          <p:cNvPr id="5" name="4 Tablo"/>
          <p:cNvGraphicFramePr>
            <a:graphicFrameLocks noGrp="1"/>
          </p:cNvGraphicFramePr>
          <p:nvPr/>
        </p:nvGraphicFramePr>
        <p:xfrm>
          <a:off x="1285875" y="3643313"/>
          <a:ext cx="7072362" cy="2961894"/>
        </p:xfrm>
        <a:graphic>
          <a:graphicData uri="http://schemas.openxmlformats.org/drawingml/2006/table">
            <a:tbl>
              <a:tblPr/>
              <a:tblGrid>
                <a:gridCol w="2774351"/>
                <a:gridCol w="4298011"/>
              </a:tblGrid>
              <a:tr h="99060">
                <a:tc>
                  <a:txBody>
                    <a:bodyPr/>
                    <a:lstStyle/>
                    <a:p>
                      <a:pPr algn="ctr">
                        <a:lnSpc>
                          <a:spcPct val="115000"/>
                        </a:lnSpc>
                        <a:spcAft>
                          <a:spcPts val="0"/>
                        </a:spcAft>
                      </a:pPr>
                      <a:r>
                        <a:rPr lang="tr-TR" sz="1300" b="1" dirty="0" err="1">
                          <a:solidFill>
                            <a:srgbClr val="000000"/>
                          </a:solidFill>
                          <a:latin typeface="Times New Roman"/>
                          <a:ea typeface="Calibri"/>
                          <a:cs typeface="Times New Roman"/>
                        </a:rPr>
                        <a:t>Pestisit</a:t>
                      </a:r>
                      <a:endParaRPr lang="tr-TR" sz="13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b="1">
                          <a:latin typeface="Times New Roman"/>
                          <a:ea typeface="Calibri"/>
                          <a:cs typeface="Times New Roman"/>
                        </a:rPr>
                        <a:t>Sınır değerler </a:t>
                      </a:r>
                      <a:r>
                        <a:rPr lang="tr-TR" sz="1300" b="1">
                          <a:solidFill>
                            <a:srgbClr val="000000"/>
                          </a:solidFill>
                          <a:latin typeface="Times New Roman"/>
                          <a:ea typeface="Calibri"/>
                          <a:cs typeface="Times New Roman"/>
                        </a:rPr>
                        <a:t>(</a:t>
                      </a:r>
                      <a:r>
                        <a:rPr lang="tr-TR" sz="1300" b="1">
                          <a:solidFill>
                            <a:srgbClr val="000000"/>
                          </a:solidFill>
                          <a:latin typeface="Times New Roman"/>
                          <a:ea typeface="Calibri"/>
                          <a:cs typeface="Times New Roman"/>
                          <a:sym typeface="Symbol"/>
                        </a:rPr>
                        <a:t></a:t>
                      </a:r>
                      <a:r>
                        <a:rPr lang="tr-TR" sz="1300" b="1">
                          <a:solidFill>
                            <a:srgbClr val="000000"/>
                          </a:solidFill>
                          <a:latin typeface="Times New Roman"/>
                          <a:ea typeface="Calibri"/>
                          <a:cs typeface="Times New Roman"/>
                        </a:rPr>
                        <a:t>g/L)</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179705">
                <a:tc>
                  <a:txBody>
                    <a:bodyPr/>
                    <a:lstStyle/>
                    <a:p>
                      <a:pPr algn="ctr">
                        <a:lnSpc>
                          <a:spcPct val="115000"/>
                        </a:lnSpc>
                        <a:spcAft>
                          <a:spcPts val="0"/>
                        </a:spcAft>
                      </a:pPr>
                      <a:r>
                        <a:rPr lang="tr-TR" sz="1300">
                          <a:solidFill>
                            <a:srgbClr val="000000"/>
                          </a:solidFill>
                          <a:latin typeface="Times New Roman"/>
                          <a:ea typeface="Calibri"/>
                          <a:cs typeface="Times New Roman"/>
                        </a:rPr>
                        <a:t>Aldrin</a:t>
                      </a:r>
                      <a:endParaRPr lang="tr-TR" sz="13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300">
                          <a:solidFill>
                            <a:srgbClr val="000000"/>
                          </a:solidFill>
                          <a:latin typeface="Times New Roman"/>
                          <a:ea typeface="Calibri"/>
                          <a:cs typeface="Times New Roman"/>
                        </a:rPr>
                        <a:t>0,003</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a:noFill/>
                    </a:lnB>
                  </a:tcPr>
                </a:tc>
              </a:tr>
              <a:tr h="184150">
                <a:tc>
                  <a:txBody>
                    <a:bodyPr/>
                    <a:lstStyle/>
                    <a:p>
                      <a:pPr algn="ctr">
                        <a:lnSpc>
                          <a:spcPct val="115000"/>
                        </a:lnSpc>
                        <a:spcAft>
                          <a:spcPts val="0"/>
                        </a:spcAft>
                      </a:pPr>
                      <a:r>
                        <a:rPr lang="tr-TR" sz="1300" dirty="0">
                          <a:solidFill>
                            <a:srgbClr val="000000"/>
                          </a:solidFill>
                          <a:latin typeface="Times New Roman"/>
                          <a:ea typeface="Calibri"/>
                          <a:cs typeface="Times New Roman"/>
                        </a:rPr>
                        <a:t>BHC</a:t>
                      </a:r>
                      <a:endParaRPr lang="tr-TR" sz="13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dirty="0">
                          <a:solidFill>
                            <a:srgbClr val="000000"/>
                          </a:solidFill>
                          <a:latin typeface="Times New Roman"/>
                          <a:ea typeface="Calibri"/>
                          <a:cs typeface="Times New Roman"/>
                        </a:rPr>
                        <a:t>4,0</a:t>
                      </a:r>
                      <a:endParaRPr lang="tr-TR" sz="1300" dirty="0">
                        <a:latin typeface="Calibri"/>
                        <a:ea typeface="Calibri"/>
                        <a:cs typeface="Times New Roman"/>
                      </a:endParaRPr>
                    </a:p>
                    <a:p>
                      <a:pPr algn="ctr">
                        <a:lnSpc>
                          <a:spcPct val="115000"/>
                        </a:lnSpc>
                        <a:spcAft>
                          <a:spcPts val="0"/>
                        </a:spcAft>
                      </a:pPr>
                      <a:r>
                        <a:rPr lang="tr-TR" sz="1300" dirty="0">
                          <a:solidFill>
                            <a:srgbClr val="000000"/>
                          </a:solidFill>
                          <a:latin typeface="Times New Roman"/>
                          <a:ea typeface="Calibri"/>
                          <a:cs typeface="Times New Roman"/>
                        </a:rPr>
                        <a:t>0,08</a:t>
                      </a:r>
                      <a:endParaRPr lang="tr-TR"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80035">
                <a:tc>
                  <a:txBody>
                    <a:bodyPr/>
                    <a:lstStyle/>
                    <a:p>
                      <a:pPr algn="ctr">
                        <a:lnSpc>
                          <a:spcPct val="115000"/>
                        </a:lnSpc>
                        <a:spcAft>
                          <a:spcPts val="0"/>
                        </a:spcAft>
                      </a:pPr>
                      <a:r>
                        <a:rPr lang="tr-TR" sz="1300" dirty="0" smtClean="0">
                          <a:solidFill>
                            <a:srgbClr val="000000"/>
                          </a:solidFill>
                          <a:latin typeface="Times New Roman"/>
                          <a:ea typeface="Calibri"/>
                          <a:cs typeface="Times New Roman"/>
                        </a:rPr>
                        <a:t>Klordan</a:t>
                      </a:r>
                      <a:endParaRPr lang="tr-TR" sz="13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a:solidFill>
                            <a:srgbClr val="000000"/>
                          </a:solidFill>
                          <a:latin typeface="Times New Roman"/>
                          <a:ea typeface="Calibri"/>
                          <a:cs typeface="Times New Roman"/>
                        </a:rPr>
                        <a:t>0,01</a:t>
                      </a:r>
                      <a:endParaRPr lang="tr-TR" sz="1300">
                        <a:latin typeface="Calibri"/>
                        <a:ea typeface="Calibri"/>
                        <a:cs typeface="Times New Roman"/>
                      </a:endParaRPr>
                    </a:p>
                    <a:p>
                      <a:pPr algn="ctr">
                        <a:lnSpc>
                          <a:spcPct val="115000"/>
                        </a:lnSpc>
                        <a:spcAft>
                          <a:spcPts val="0"/>
                        </a:spcAft>
                      </a:pPr>
                      <a:r>
                        <a:rPr lang="tr-TR" sz="1300">
                          <a:solidFill>
                            <a:srgbClr val="000000"/>
                          </a:solidFill>
                          <a:latin typeface="Times New Roman"/>
                          <a:ea typeface="Calibri"/>
                          <a:cs typeface="Times New Roman"/>
                        </a:rPr>
                        <a:t>0,0043 (tatlı su)</a:t>
                      </a:r>
                      <a:endParaRPr lang="tr-TR" sz="1300">
                        <a:latin typeface="Calibri"/>
                        <a:ea typeface="Calibri"/>
                        <a:cs typeface="Times New Roman"/>
                      </a:endParaRPr>
                    </a:p>
                    <a:p>
                      <a:pPr algn="ctr">
                        <a:lnSpc>
                          <a:spcPct val="115000"/>
                        </a:lnSpc>
                        <a:spcAft>
                          <a:spcPts val="0"/>
                        </a:spcAft>
                      </a:pPr>
                      <a:r>
                        <a:rPr lang="tr-TR" sz="1300">
                          <a:solidFill>
                            <a:srgbClr val="000000"/>
                          </a:solidFill>
                          <a:latin typeface="Times New Roman"/>
                          <a:ea typeface="Calibri"/>
                          <a:cs typeface="Times New Roman"/>
                        </a:rPr>
                        <a:t>0,004 (deniz)</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75">
                <a:tc>
                  <a:txBody>
                    <a:bodyPr/>
                    <a:lstStyle/>
                    <a:p>
                      <a:pPr algn="ctr">
                        <a:lnSpc>
                          <a:spcPct val="115000"/>
                        </a:lnSpc>
                        <a:spcAft>
                          <a:spcPts val="0"/>
                        </a:spcAft>
                      </a:pPr>
                      <a:r>
                        <a:rPr lang="tr-TR" sz="1300" dirty="0">
                          <a:solidFill>
                            <a:srgbClr val="000000"/>
                          </a:solidFill>
                          <a:latin typeface="Times New Roman"/>
                          <a:ea typeface="Calibri"/>
                          <a:cs typeface="Times New Roman"/>
                        </a:rPr>
                        <a:t>DDT</a:t>
                      </a:r>
                      <a:endParaRPr lang="tr-TR" sz="13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a:solidFill>
                            <a:srgbClr val="000000"/>
                          </a:solidFill>
                          <a:latin typeface="Times New Roman"/>
                          <a:ea typeface="Calibri"/>
                          <a:cs typeface="Times New Roman"/>
                        </a:rPr>
                        <a:t>0,001</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150">
                <a:tc>
                  <a:txBody>
                    <a:bodyPr/>
                    <a:lstStyle/>
                    <a:p>
                      <a:pPr algn="ctr">
                        <a:lnSpc>
                          <a:spcPct val="115000"/>
                        </a:lnSpc>
                        <a:spcAft>
                          <a:spcPts val="0"/>
                        </a:spcAft>
                      </a:pPr>
                      <a:r>
                        <a:rPr lang="tr-TR" sz="1300">
                          <a:solidFill>
                            <a:srgbClr val="000000"/>
                          </a:solidFill>
                          <a:latin typeface="Times New Roman"/>
                          <a:ea typeface="Calibri"/>
                          <a:cs typeface="Times New Roman"/>
                        </a:rPr>
                        <a:t>Dieldrin</a:t>
                      </a:r>
                      <a:endParaRPr lang="tr-TR" sz="13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a:solidFill>
                            <a:srgbClr val="000000"/>
                          </a:solidFill>
                          <a:latin typeface="Times New Roman"/>
                          <a:ea typeface="Calibri"/>
                          <a:cs typeface="Times New Roman"/>
                        </a:rPr>
                        <a:t>0,003</a:t>
                      </a:r>
                      <a:endParaRPr lang="tr-TR" sz="1300">
                        <a:latin typeface="Calibri"/>
                        <a:ea typeface="Calibri"/>
                        <a:cs typeface="Times New Roman"/>
                      </a:endParaRPr>
                    </a:p>
                    <a:p>
                      <a:pPr algn="ctr">
                        <a:lnSpc>
                          <a:spcPct val="115000"/>
                        </a:lnSpc>
                        <a:spcAft>
                          <a:spcPts val="0"/>
                        </a:spcAft>
                      </a:pPr>
                      <a:r>
                        <a:rPr lang="tr-TR" sz="1300">
                          <a:solidFill>
                            <a:srgbClr val="000000"/>
                          </a:solidFill>
                          <a:latin typeface="Times New Roman"/>
                          <a:ea typeface="Calibri"/>
                          <a:cs typeface="Times New Roman"/>
                        </a:rPr>
                        <a:t>0,0019</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lgn="ctr">
                        <a:lnSpc>
                          <a:spcPct val="115000"/>
                        </a:lnSpc>
                        <a:spcAft>
                          <a:spcPts val="0"/>
                        </a:spcAft>
                      </a:pPr>
                      <a:r>
                        <a:rPr lang="tr-TR" sz="1300">
                          <a:solidFill>
                            <a:srgbClr val="000000"/>
                          </a:solidFill>
                          <a:latin typeface="Times New Roman"/>
                          <a:ea typeface="Calibri"/>
                          <a:cs typeface="Times New Roman"/>
                        </a:rPr>
                        <a:t>Endrin</a:t>
                      </a:r>
                      <a:endParaRPr lang="tr-TR" sz="13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a:solidFill>
                            <a:srgbClr val="000000"/>
                          </a:solidFill>
                          <a:latin typeface="Times New Roman"/>
                          <a:ea typeface="Calibri"/>
                          <a:cs typeface="Times New Roman"/>
                        </a:rPr>
                        <a:t>0,004</a:t>
                      </a:r>
                      <a:endParaRPr lang="tr-TR" sz="1300">
                        <a:latin typeface="Calibri"/>
                        <a:ea typeface="Calibri"/>
                        <a:cs typeface="Times New Roman"/>
                      </a:endParaRPr>
                    </a:p>
                    <a:p>
                      <a:pPr algn="ctr">
                        <a:lnSpc>
                          <a:spcPct val="115000"/>
                        </a:lnSpc>
                        <a:spcAft>
                          <a:spcPts val="0"/>
                        </a:spcAft>
                      </a:pPr>
                      <a:r>
                        <a:rPr lang="tr-TR" sz="1300">
                          <a:solidFill>
                            <a:srgbClr val="000000"/>
                          </a:solidFill>
                          <a:latin typeface="Times New Roman"/>
                          <a:ea typeface="Calibri"/>
                          <a:cs typeface="Times New Roman"/>
                        </a:rPr>
                        <a:t>0,0023</a:t>
                      </a:r>
                      <a:endParaRPr lang="tr-TR" sz="13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885">
                <a:tc>
                  <a:txBody>
                    <a:bodyPr/>
                    <a:lstStyle/>
                    <a:p>
                      <a:pPr algn="ctr">
                        <a:lnSpc>
                          <a:spcPct val="115000"/>
                        </a:lnSpc>
                        <a:spcAft>
                          <a:spcPts val="0"/>
                        </a:spcAft>
                      </a:pPr>
                      <a:r>
                        <a:rPr lang="tr-TR" sz="1300">
                          <a:solidFill>
                            <a:srgbClr val="000000"/>
                          </a:solidFill>
                          <a:latin typeface="Times New Roman"/>
                          <a:ea typeface="Calibri"/>
                          <a:cs typeface="Times New Roman"/>
                        </a:rPr>
                        <a:t>Heptaklor</a:t>
                      </a:r>
                      <a:endParaRPr lang="tr-TR" sz="13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300" dirty="0">
                          <a:solidFill>
                            <a:srgbClr val="000000"/>
                          </a:solidFill>
                          <a:latin typeface="Times New Roman"/>
                          <a:ea typeface="Calibri"/>
                          <a:cs typeface="Times New Roman"/>
                        </a:rPr>
                        <a:t>0,001</a:t>
                      </a:r>
                      <a:endParaRPr lang="tr-TR" sz="13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357188"/>
            <a:ext cx="8686800" cy="6286500"/>
          </a:xfrm>
        </p:spPr>
        <p:txBody>
          <a:bodyPr>
            <a:noAutofit/>
          </a:bodyPr>
          <a:lstStyle/>
          <a:p>
            <a:pPr algn="just" fontAlgn="auto">
              <a:spcAft>
                <a:spcPts val="0"/>
              </a:spcAft>
              <a:buFont typeface="Wingdings 2"/>
              <a:buNone/>
              <a:defRPr/>
            </a:pPr>
            <a:r>
              <a:rPr lang="tr-TR" sz="1800" b="1" dirty="0" smtClean="0">
                <a:solidFill>
                  <a:srgbClr val="C00000"/>
                </a:solidFill>
              </a:rPr>
              <a:t>23. Biyolojik özellikler</a:t>
            </a:r>
            <a:endParaRPr lang="tr-TR" sz="1800" dirty="0" smtClean="0">
              <a:solidFill>
                <a:srgbClr val="C00000"/>
              </a:solidFill>
            </a:endParaRPr>
          </a:p>
          <a:p>
            <a:pPr algn="just" fontAlgn="auto">
              <a:spcAft>
                <a:spcPts val="0"/>
              </a:spcAft>
              <a:buFont typeface="Wingdings 2"/>
              <a:buNone/>
              <a:defRPr/>
            </a:pPr>
            <a:r>
              <a:rPr lang="tr-TR" sz="1800" dirty="0" smtClean="0">
                <a:solidFill>
                  <a:schemeClr val="tx2">
                    <a:lumMod val="50000"/>
                  </a:schemeClr>
                </a:solidFill>
              </a:rPr>
              <a:t>		Suyun biyolojik özelliklerini alındığı kaynağa bağlı olarak bakteri, virüs, parazit gibi mikroskobik canlılar oluşturur. Yerleşim ve sanayi bölgelerine yakın sular ile kanalizasyon sisteminin bozuk olduğu bölgelerdeki suların su ürünleri yetiştiriciliğinde kullanılması, balık ve bunları tüketen insan sağlığını doğrudan ve olumsuz yönde etkiler. Su kalitesi açısından olumsuz bir diğer durum ise deniz ya da tatlı su ortamlarında yaşayan tek hücreli </a:t>
            </a:r>
            <a:r>
              <a:rPr lang="tr-TR" sz="1800" dirty="0" err="1" smtClean="0">
                <a:solidFill>
                  <a:schemeClr val="tx2">
                    <a:lumMod val="50000"/>
                  </a:schemeClr>
                </a:solidFill>
              </a:rPr>
              <a:t>mikroalglerin</a:t>
            </a:r>
            <a:r>
              <a:rPr lang="tr-TR" sz="1800" dirty="0" smtClean="0">
                <a:solidFill>
                  <a:schemeClr val="tx2">
                    <a:lumMod val="50000"/>
                  </a:schemeClr>
                </a:solidFill>
              </a:rPr>
              <a:t> suyun rengini, tadını ve kokusunu değiştirecek derecede aşırı üremeleridir. En önemli olumsuz etki, aşırı üremiş zehirli </a:t>
            </a:r>
            <a:r>
              <a:rPr lang="tr-TR" sz="1800" dirty="0" err="1" smtClean="0">
                <a:solidFill>
                  <a:schemeClr val="tx2">
                    <a:lumMod val="50000"/>
                  </a:schemeClr>
                </a:solidFill>
              </a:rPr>
              <a:t>mikroalgin</a:t>
            </a:r>
            <a:r>
              <a:rPr lang="tr-TR" sz="1800" dirty="0" smtClean="0">
                <a:solidFill>
                  <a:schemeClr val="tx2">
                    <a:lumMod val="50000"/>
                  </a:schemeClr>
                </a:solidFill>
              </a:rPr>
              <a:t> sudan besin olarak alınması ile başlar; örneğin midye veya istiridye besin tüketirken fazla miktarda suyu filtre ettiğinden, çok kısa bir sürede zehirli </a:t>
            </a:r>
            <a:r>
              <a:rPr lang="tr-TR" sz="1800" dirty="0" err="1" smtClean="0">
                <a:solidFill>
                  <a:schemeClr val="tx2">
                    <a:lumMod val="50000"/>
                  </a:schemeClr>
                </a:solidFill>
              </a:rPr>
              <a:t>mikroalglerin</a:t>
            </a:r>
            <a:r>
              <a:rPr lang="tr-TR" sz="1800" dirty="0" smtClean="0">
                <a:solidFill>
                  <a:schemeClr val="tx2">
                    <a:lumMod val="50000"/>
                  </a:schemeClr>
                </a:solidFill>
              </a:rPr>
              <a:t> vücutta birikimi ve insan ya da diğer tüketiciler için zehirli hale gelmesi söz konusudur. Bu nedenle iç organları temizlense de zehirli </a:t>
            </a:r>
            <a:r>
              <a:rPr lang="tr-TR" sz="1800" dirty="0" err="1" smtClean="0">
                <a:solidFill>
                  <a:schemeClr val="tx2">
                    <a:lumMod val="50000"/>
                  </a:schemeClr>
                </a:solidFill>
              </a:rPr>
              <a:t>mikroalg</a:t>
            </a:r>
            <a:r>
              <a:rPr lang="tr-TR" sz="1800" dirty="0" smtClean="0">
                <a:solidFill>
                  <a:schemeClr val="tx2">
                    <a:lumMod val="50000"/>
                  </a:schemeClr>
                </a:solidFill>
              </a:rPr>
              <a:t> aşırı üremesine maruz kalmış kabuklu ve deniz salyangozlarını yiyen balıkların etinin tüketilmesi ile kuşların, memelilerin dolayısı ile insanların zehirlenmesi mümkündür (Koray 2005). </a:t>
            </a:r>
          </a:p>
          <a:p>
            <a:pPr algn="just" fontAlgn="auto">
              <a:spcAft>
                <a:spcPts val="0"/>
              </a:spcAft>
              <a:buFont typeface="Wingdings 2"/>
              <a:buNone/>
              <a:defRPr/>
            </a:pPr>
            <a:r>
              <a:rPr lang="tr-TR" sz="1800" dirty="0" smtClean="0">
                <a:solidFill>
                  <a:schemeClr val="tx2">
                    <a:lumMod val="50000"/>
                  </a:schemeClr>
                </a:solidFill>
              </a:rPr>
              <a:t>	Yoğun su ürünleri yetiştiriciliği yapılan havuzlarda fazla yem girdisi nedeniyle </a:t>
            </a:r>
            <a:r>
              <a:rPr lang="tr-TR" sz="1800" dirty="0" err="1" smtClean="0">
                <a:solidFill>
                  <a:schemeClr val="tx2">
                    <a:lumMod val="50000"/>
                  </a:schemeClr>
                </a:solidFill>
              </a:rPr>
              <a:t>fitoplankton</a:t>
            </a:r>
            <a:r>
              <a:rPr lang="tr-TR" sz="1800" dirty="0" smtClean="0">
                <a:solidFill>
                  <a:schemeClr val="tx2">
                    <a:lumMod val="50000"/>
                  </a:schemeClr>
                </a:solidFill>
              </a:rPr>
              <a:t> patlamalarına rastlanır. </a:t>
            </a:r>
            <a:r>
              <a:rPr lang="tr-TR" sz="1800" dirty="0" err="1" smtClean="0">
                <a:solidFill>
                  <a:schemeClr val="tx2">
                    <a:lumMod val="50000"/>
                  </a:schemeClr>
                </a:solidFill>
              </a:rPr>
              <a:t>Fitoplankton</a:t>
            </a:r>
            <a:r>
              <a:rPr lang="tr-TR" sz="1800" dirty="0" smtClean="0">
                <a:solidFill>
                  <a:schemeClr val="tx2">
                    <a:lumMod val="50000"/>
                  </a:schemeClr>
                </a:solidFill>
              </a:rPr>
              <a:t> yoğunluğundaki artış özellikle azot ve fosfor gibi besin elementlerinin bulunabilirliğine bağlıdır. Havuz sularında ışık geçirgenliğindeki farklılıklar </a:t>
            </a:r>
            <a:r>
              <a:rPr lang="tr-TR" sz="1800" dirty="0" err="1" smtClean="0">
                <a:solidFill>
                  <a:schemeClr val="tx2">
                    <a:lumMod val="50000"/>
                  </a:schemeClr>
                </a:solidFill>
              </a:rPr>
              <a:t>fitoplankton</a:t>
            </a:r>
            <a:r>
              <a:rPr lang="tr-TR" sz="1800" dirty="0" smtClean="0">
                <a:solidFill>
                  <a:schemeClr val="tx2">
                    <a:lumMod val="50000"/>
                  </a:schemeClr>
                </a:solidFill>
              </a:rPr>
              <a:t> yoğunluk ve kompozisyonundaki farklılıklardan kaynaklanır. Su</a:t>
            </a:r>
            <a:r>
              <a:rPr lang="tr-TR" sz="1800" b="1" dirty="0" smtClean="0">
                <a:solidFill>
                  <a:schemeClr val="tx2">
                    <a:lumMod val="50000"/>
                  </a:schemeClr>
                </a:solidFill>
              </a:rPr>
              <a:t> </a:t>
            </a:r>
            <a:r>
              <a:rPr lang="tr-TR" sz="1800" dirty="0" smtClean="0">
                <a:solidFill>
                  <a:schemeClr val="tx2">
                    <a:lumMod val="50000"/>
                  </a:schemeClr>
                </a:solidFill>
              </a:rPr>
              <a:t>ürünleri yetiştiricilik havuzları çeşitli </a:t>
            </a:r>
            <a:r>
              <a:rPr lang="tr-TR" sz="1800" dirty="0" err="1" smtClean="0">
                <a:solidFill>
                  <a:schemeClr val="tx2">
                    <a:lumMod val="50000"/>
                  </a:schemeClr>
                </a:solidFill>
              </a:rPr>
              <a:t>fitoplankton</a:t>
            </a:r>
            <a:r>
              <a:rPr lang="tr-TR" sz="1800" dirty="0" smtClean="0">
                <a:solidFill>
                  <a:schemeClr val="tx2">
                    <a:lumMod val="50000"/>
                  </a:schemeClr>
                </a:solidFill>
              </a:rPr>
              <a:t> türlerinin gelişimi için ideal koşulları barındırır. </a:t>
            </a:r>
            <a:endParaRPr lang="tr-TR" sz="1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endParaRPr lang="tr-TR"/>
          </a:p>
        </p:txBody>
      </p:sp>
      <p:sp>
        <p:nvSpPr>
          <p:cNvPr id="52227" name="2 İçerik Yer Tutucusu"/>
          <p:cNvSpPr>
            <a:spLocks noGrp="1"/>
          </p:cNvSpPr>
          <p:nvPr>
            <p:ph idx="1"/>
          </p:nvPr>
        </p:nvSpPr>
        <p:spPr/>
        <p:txBody>
          <a:bodyPr/>
          <a:lstStyle/>
          <a:p>
            <a:endParaRPr lang="tr-TR" smtClean="0"/>
          </a:p>
        </p:txBody>
      </p:sp>
      <p:pic>
        <p:nvPicPr>
          <p:cNvPr id="52228" name="Picture 2" descr="http://www.masaustu-resimleri.com/d/10927-2/Bal__k+Resimleri.jpg"/>
          <p:cNvPicPr>
            <a:picLocks noChangeAspect="1" noChangeArrowheads="1"/>
          </p:cNvPicPr>
          <p:nvPr/>
        </p:nvPicPr>
        <p:blipFill>
          <a:blip r:embed="rId2"/>
          <a:srcRect t="2864" r="6021" b="8333"/>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285750" y="428625"/>
            <a:ext cx="8686800" cy="1731963"/>
          </a:xfrm>
        </p:spPr>
        <p:txBody>
          <a:bodyPr/>
          <a:lstStyle/>
          <a:p>
            <a:pPr algn="just">
              <a:buFont typeface="Wingdings 2" pitchFamily="18" charset="2"/>
              <a:buNone/>
            </a:pPr>
            <a:r>
              <a:rPr lang="tr-TR" smtClean="0"/>
              <a:t>	</a:t>
            </a:r>
            <a:r>
              <a:rPr lang="tr-TR" b="1" smtClean="0">
                <a:solidFill>
                  <a:srgbClr val="0070C0"/>
                </a:solidFill>
              </a:rPr>
              <a:t>Her bir balık türü, su sıcaklığı ve balık büyüklüğü ile değişen karakteristik büyüme eğrisi ve optimum büyüme oranına sahiptir.</a:t>
            </a:r>
          </a:p>
        </p:txBody>
      </p:sp>
      <p:pic>
        <p:nvPicPr>
          <p:cNvPr id="4" name="3 Resim"/>
          <p:cNvPicPr/>
          <p:nvPr/>
        </p:nvPicPr>
        <p:blipFill>
          <a:blip r:embed="rId2" cstate="print"/>
          <a:srcRect/>
          <a:stretch>
            <a:fillRect/>
          </a:stretch>
        </p:blipFill>
        <p:spPr bwMode="auto">
          <a:xfrm>
            <a:off x="1357290" y="2357430"/>
            <a:ext cx="6643734" cy="3571900"/>
          </a:xfrm>
          <a:prstGeom prst="round2DiagRect">
            <a:avLst/>
          </a:prstGeom>
          <a:noFill/>
          <a:ln w="9525">
            <a:noFill/>
            <a:miter lim="800000"/>
            <a:headEnd/>
            <a:tailEnd/>
          </a:ln>
        </p:spPr>
      </p:pic>
      <p:sp>
        <p:nvSpPr>
          <p:cNvPr id="14340" name="Rectangle 1"/>
          <p:cNvSpPr>
            <a:spLocks noChangeArrowheads="1"/>
          </p:cNvSpPr>
          <p:nvPr/>
        </p:nvSpPr>
        <p:spPr bwMode="auto">
          <a:xfrm>
            <a:off x="1500188" y="6357938"/>
            <a:ext cx="6207125" cy="338137"/>
          </a:xfrm>
          <a:prstGeom prst="rect">
            <a:avLst/>
          </a:prstGeom>
          <a:noFill/>
          <a:ln w="9525">
            <a:noFill/>
            <a:miter lim="800000"/>
            <a:headEnd/>
            <a:tailEnd/>
          </a:ln>
        </p:spPr>
        <p:txBody>
          <a:bodyPr wrap="none" anchor="ctr">
            <a:spAutoFit/>
          </a:bodyPr>
          <a:lstStyle/>
          <a:p>
            <a:pPr algn="just"/>
            <a:r>
              <a:rPr lang="tr-TR" sz="1600">
                <a:latin typeface="Times New Roman" pitchFamily="18" charset="0"/>
                <a:ea typeface="Calibri" pitchFamily="34" charset="0"/>
                <a:cs typeface="Times New Roman" pitchFamily="18" charset="0"/>
              </a:rPr>
              <a:t>Şekil 2.1. Balık büyümesi ve su sıcaklığı arasındaki ilişki (Lawson 1995)</a:t>
            </a:r>
            <a:endParaRPr lang="tr-TR" sz="1600">
              <a:latin typeface="Arial" charset="0"/>
              <a:ea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214313"/>
            <a:ext cx="4572000" cy="6429375"/>
          </a:xfrm>
        </p:spPr>
        <p:txBody>
          <a:bodyPr>
            <a:normAutofit fontScale="92500" lnSpcReduction="10000"/>
          </a:bodyPr>
          <a:lstStyle/>
          <a:p>
            <a:pPr algn="just" fontAlgn="auto">
              <a:spcAft>
                <a:spcPts val="0"/>
              </a:spcAft>
              <a:buFont typeface="Wingdings 2"/>
              <a:buChar char=""/>
              <a:defRPr/>
            </a:pPr>
            <a:r>
              <a:rPr lang="tr-TR" dirty="0" smtClean="0"/>
              <a:t>Sıcaklığın kimyasal ve biyolojik olaylar üzerinde etkisi çok büyüktür</a:t>
            </a:r>
            <a:r>
              <a:rPr lang="tr-TR" i="1" dirty="0" smtClean="0"/>
              <a:t>. </a:t>
            </a:r>
            <a:r>
              <a:rPr lang="tr-TR" i="1" dirty="0" smtClean="0">
                <a:solidFill>
                  <a:schemeClr val="accent2"/>
                </a:solidFill>
              </a:rPr>
              <a:t>Su sıcaklığında 10</a:t>
            </a:r>
            <a:r>
              <a:rPr lang="tr-TR" i="1" dirty="0" smtClean="0">
                <a:solidFill>
                  <a:schemeClr val="accent2"/>
                </a:solidFill>
                <a:sym typeface="Symbol" pitchFamily="18" charset="2"/>
              </a:rPr>
              <a:t></a:t>
            </a:r>
            <a:r>
              <a:rPr lang="tr-TR" i="1" dirty="0" err="1" smtClean="0">
                <a:solidFill>
                  <a:schemeClr val="accent2"/>
                </a:solidFill>
              </a:rPr>
              <a:t>C’lik</a:t>
            </a:r>
            <a:r>
              <a:rPr lang="tr-TR" i="1" dirty="0" smtClean="0">
                <a:solidFill>
                  <a:schemeClr val="accent2"/>
                </a:solidFill>
              </a:rPr>
              <a:t> bir artış kimyasal ve biyolojik reaksiyonlarda iki misli artışa sebep olur</a:t>
            </a:r>
            <a:r>
              <a:rPr lang="tr-TR" i="1" dirty="0" smtClean="0"/>
              <a:t>.</a:t>
            </a:r>
            <a:r>
              <a:rPr lang="tr-TR" dirty="0" smtClean="0"/>
              <a:t> </a:t>
            </a:r>
          </a:p>
          <a:p>
            <a:pPr algn="just" fontAlgn="auto">
              <a:spcAft>
                <a:spcPts val="0"/>
              </a:spcAft>
              <a:buFont typeface="Wingdings 2"/>
              <a:buChar char=""/>
              <a:defRPr/>
            </a:pPr>
            <a:r>
              <a:rPr lang="tr-TR" dirty="0" smtClean="0">
                <a:solidFill>
                  <a:schemeClr val="hlink"/>
                </a:solidFill>
              </a:rPr>
              <a:t>Diğer taraftan 30</a:t>
            </a:r>
            <a:r>
              <a:rPr lang="tr-TR" dirty="0" smtClean="0">
                <a:solidFill>
                  <a:schemeClr val="hlink"/>
                </a:solidFill>
                <a:sym typeface="Symbol" pitchFamily="18" charset="2"/>
              </a:rPr>
              <a:t></a:t>
            </a:r>
            <a:r>
              <a:rPr lang="tr-TR" dirty="0" smtClean="0">
                <a:solidFill>
                  <a:schemeClr val="hlink"/>
                </a:solidFill>
              </a:rPr>
              <a:t>C su sıcaklığında bulunan su ürünlerinin oksijen ihtiyaçları 20</a:t>
            </a:r>
            <a:r>
              <a:rPr lang="tr-TR" dirty="0" smtClean="0">
                <a:solidFill>
                  <a:schemeClr val="hlink"/>
                </a:solidFill>
                <a:sym typeface="Symbol" pitchFamily="18" charset="2"/>
              </a:rPr>
              <a:t></a:t>
            </a:r>
            <a:r>
              <a:rPr lang="tr-TR" dirty="0" err="1" smtClean="0">
                <a:solidFill>
                  <a:schemeClr val="hlink"/>
                </a:solidFill>
              </a:rPr>
              <a:t>C’de</a:t>
            </a:r>
            <a:r>
              <a:rPr lang="tr-TR" dirty="0" smtClean="0">
                <a:solidFill>
                  <a:schemeClr val="hlink"/>
                </a:solidFill>
              </a:rPr>
              <a:t> yaşayanlardan iki kat daha fazladır.</a:t>
            </a:r>
          </a:p>
          <a:p>
            <a:pPr fontAlgn="auto">
              <a:spcAft>
                <a:spcPts val="0"/>
              </a:spcAft>
              <a:buFont typeface="Wingdings 2"/>
              <a:buNone/>
              <a:defRPr/>
            </a:pPr>
            <a:endParaRPr lang="tr-TR" dirty="0"/>
          </a:p>
        </p:txBody>
      </p:sp>
      <p:pic>
        <p:nvPicPr>
          <p:cNvPr id="26626" name="Picture 2" descr="http://www.evcilshop.com/galeri/data/media/1/japonbaligi.jpg"/>
          <p:cNvPicPr>
            <a:picLocks noChangeAspect="1" noChangeArrowheads="1"/>
          </p:cNvPicPr>
          <p:nvPr/>
        </p:nvPicPr>
        <p:blipFill>
          <a:blip r:embed="rId2"/>
          <a:srcRect/>
          <a:stretch>
            <a:fillRect/>
          </a:stretch>
        </p:blipFill>
        <p:spPr bwMode="auto">
          <a:xfrm>
            <a:off x="5214938" y="1714500"/>
            <a:ext cx="3643312"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214282" y="1000108"/>
          <a:ext cx="8777318" cy="5080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1500174"/>
          <a:ext cx="4071934" cy="4786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p:cNvPicPr/>
          <p:nvPr/>
        </p:nvPicPr>
        <p:blipFill>
          <a:blip r:embed="rId6" cstate="print"/>
          <a:srcRect/>
          <a:stretch>
            <a:fillRect/>
          </a:stretch>
        </p:blipFill>
        <p:spPr bwMode="auto">
          <a:xfrm>
            <a:off x="4071934" y="1500174"/>
            <a:ext cx="4857784" cy="4429156"/>
          </a:xfrm>
          <a:prstGeom prst="round2DiagRect">
            <a:avLst/>
          </a:prstGeom>
          <a:noFill/>
          <a:ln w="9525">
            <a:solidFill>
              <a:schemeClr val="tx1"/>
            </a:solidFill>
            <a:miter lim="800000"/>
            <a:headEnd/>
            <a:tailEnd/>
          </a:ln>
        </p:spPr>
      </p:pic>
      <p:pic>
        <p:nvPicPr>
          <p:cNvPr id="23554" name="Picture 2" descr="http://ruyatabirleri.uzman.org/wp-content/uploads/ruyada-balik-gormek-660x330.jpeg"/>
          <p:cNvPicPr>
            <a:picLocks noChangeAspect="1" noChangeArrowheads="1"/>
          </p:cNvPicPr>
          <p:nvPr/>
        </p:nvPicPr>
        <p:blipFill>
          <a:blip r:embed="rId7"/>
          <a:srcRect/>
          <a:stretch>
            <a:fillRect/>
          </a:stretch>
        </p:blipFill>
        <p:spPr bwMode="auto">
          <a:xfrm>
            <a:off x="3143240" y="214290"/>
            <a:ext cx="2016070" cy="1285884"/>
          </a:xfrm>
          <a:prstGeom prst="ellipse">
            <a:avLst/>
          </a:prstGeom>
          <a:noFill/>
        </p:spPr>
      </p:pic>
      <p:sp>
        <p:nvSpPr>
          <p:cNvPr id="8" name="7 Dikdörtgen"/>
          <p:cNvSpPr/>
          <p:nvPr/>
        </p:nvSpPr>
        <p:spPr>
          <a:xfrm>
            <a:off x="4143375" y="6072188"/>
            <a:ext cx="4714875" cy="400050"/>
          </a:xfrm>
          <a:prstGeom prst="rect">
            <a:avLst/>
          </a:prstGeom>
          <a:solidFill>
            <a:schemeClr val="bg2"/>
          </a:solidFill>
        </p:spPr>
        <p:txBody>
          <a:bodyPr>
            <a:spAutoFit/>
          </a:bodyPr>
          <a:lstStyle/>
          <a:p>
            <a:pPr algn="ctr" fontAlgn="auto">
              <a:spcBef>
                <a:spcPts val="0"/>
              </a:spcBef>
              <a:spcAft>
                <a:spcPts val="0"/>
              </a:spcAft>
              <a:defRPr/>
            </a:pPr>
            <a:r>
              <a:rPr lang="tr-TR" sz="2000" dirty="0">
                <a:effectLst>
                  <a:outerShdw blurRad="38100" dist="38100" dir="2700000" algn="tl">
                    <a:srgbClr val="000000">
                      <a:alpha val="43137"/>
                    </a:srgbClr>
                  </a:outerShdw>
                </a:effectLst>
                <a:latin typeface="+mn-lt"/>
                <a:cs typeface="+mn-cs"/>
              </a:rPr>
              <a:t>Balık havuzlarında termal tabakalaşma </a:t>
            </a:r>
            <a:endParaRPr lang="tr-TR" sz="20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3267068" cy="614346"/>
          </a:xfrm>
        </p:spPr>
        <p:txBody>
          <a:bodyPr>
            <a:normAutofit fontScale="90000"/>
          </a:bodyPr>
          <a:lstStyle/>
          <a:p>
            <a:pPr fontAlgn="auto">
              <a:spcAft>
                <a:spcPts val="0"/>
              </a:spcAft>
              <a:defRPr/>
            </a:pPr>
            <a:r>
              <a:rPr lang="tr-TR" b="1" cap="none" dirty="0" smtClean="0">
                <a:solidFill>
                  <a:srgbClr val="7030A0"/>
                </a:solidFill>
                <a:effectLst/>
                <a:latin typeface="Times New Roman" pitchFamily="18" charset="0"/>
                <a:ea typeface="Calibri" pitchFamily="34" charset="0"/>
                <a:cs typeface="Times New Roman" pitchFamily="18" charset="0"/>
              </a:rPr>
              <a:t>3. Yoğunluk </a:t>
            </a:r>
            <a:r>
              <a:rPr lang="tr-TR" sz="4800" cap="none" dirty="0" smtClean="0">
                <a:solidFill>
                  <a:srgbClr val="7030A0"/>
                </a:solidFill>
                <a:effectLst/>
                <a:latin typeface="Arial" pitchFamily="34" charset="0"/>
                <a:cs typeface="Arial" pitchFamily="34" charset="0"/>
              </a:rPr>
              <a:t/>
            </a:r>
            <a:br>
              <a:rPr lang="tr-TR" sz="4800" cap="none" dirty="0" smtClean="0">
                <a:solidFill>
                  <a:srgbClr val="7030A0"/>
                </a:solidFill>
                <a:effectLst/>
                <a:latin typeface="Arial" pitchFamily="34" charset="0"/>
                <a:cs typeface="Arial" pitchFamily="34" charset="0"/>
              </a:rPr>
            </a:br>
            <a:endParaRPr lang="tr-TR" dirty="0">
              <a:solidFill>
                <a:srgbClr val="7030A0"/>
              </a:solidFill>
            </a:endParaRPr>
          </a:p>
        </p:txBody>
      </p:sp>
      <p:graphicFrame>
        <p:nvGraphicFramePr>
          <p:cNvPr id="6" name="5 İçerik Yer Tutucusu"/>
          <p:cNvGraphicFramePr>
            <a:graphicFrameLocks noGrp="1"/>
          </p:cNvGraphicFramePr>
          <p:nvPr>
            <p:ph idx="1"/>
          </p:nvPr>
        </p:nvGraphicFramePr>
        <p:xfrm>
          <a:off x="214282" y="571480"/>
          <a:ext cx="868680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Trek</Template>
  <TotalTime>516</TotalTime>
  <Words>2096</Words>
  <PresentationFormat>On-screen Show (4:3)</PresentationFormat>
  <Paragraphs>372</Paragraphs>
  <Slides>42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Franklin Gothic Book</vt:lpstr>
      <vt:lpstr>Arial</vt:lpstr>
      <vt:lpstr>Franklin Gothic Medium</vt:lpstr>
      <vt:lpstr>Wingdings 2</vt:lpstr>
      <vt:lpstr>Calibri</vt:lpstr>
      <vt:lpstr>Symbol</vt:lpstr>
      <vt:lpstr>Times New Roman</vt:lpstr>
      <vt:lpstr>Wingdings</vt:lpstr>
      <vt:lpstr>Gezinti</vt:lpstr>
      <vt:lpstr>Slide 1</vt:lpstr>
      <vt:lpstr>1- su kalitesi</vt:lpstr>
      <vt:lpstr>2-) Su sıcaklığı </vt:lpstr>
      <vt:lpstr>Slide 4</vt:lpstr>
      <vt:lpstr>Slide 5</vt:lpstr>
      <vt:lpstr>Slide 6</vt:lpstr>
      <vt:lpstr>Slide 7</vt:lpstr>
      <vt:lpstr>Slide 8</vt:lpstr>
      <vt:lpstr>3. Yoğunluk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SK</dc:creator>
  <cp:lastModifiedBy>cobul-pc</cp:lastModifiedBy>
  <cp:revision>63</cp:revision>
  <dcterms:created xsi:type="dcterms:W3CDTF">2013-02-18T07:42:23Z</dcterms:created>
  <dcterms:modified xsi:type="dcterms:W3CDTF">2013-11-27T01:58:43Z</dcterms:modified>
</cp:coreProperties>
</file>